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56" r:id="rId5"/>
    <p:sldId id="261" r:id="rId6"/>
    <p:sldId id="274" r:id="rId7"/>
    <p:sldId id="287" r:id="rId8"/>
    <p:sldId id="269" r:id="rId9"/>
    <p:sldId id="301" r:id="rId10"/>
    <p:sldId id="294" r:id="rId11"/>
    <p:sldId id="293" r:id="rId12"/>
    <p:sldId id="292" r:id="rId13"/>
    <p:sldId id="271" r:id="rId14"/>
    <p:sldId id="366" r:id="rId15"/>
    <p:sldId id="303" r:id="rId16"/>
    <p:sldId id="305" r:id="rId17"/>
    <p:sldId id="260" r:id="rId18"/>
    <p:sldId id="273" r:id="rId1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6600"/>
    <a:srgbClr val="008000"/>
    <a:srgbClr val="660033"/>
    <a:srgbClr val="660066"/>
    <a:srgbClr val="CCFFFF"/>
    <a:srgbClr val="CC0000"/>
    <a:srgbClr val="360036"/>
    <a:srgbClr val="640064"/>
    <a:srgbClr val="4200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33" autoAdjust="0"/>
    <p:restoredTop sz="91158" autoAdjust="0"/>
  </p:normalViewPr>
  <p:slideViewPr>
    <p:cSldViewPr>
      <p:cViewPr varScale="1">
        <p:scale>
          <a:sx n="79" d="100"/>
          <a:sy n="79" d="100"/>
        </p:scale>
        <p:origin x="856" y="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63" d="100"/>
          <a:sy n="63" d="100"/>
        </p:scale>
        <p:origin x="3134"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e Chong OON (NP)" userId="19b35abc-dbd4-44ab-bb9c-b5c8515f4157" providerId="ADAL" clId="{0FB77FF1-8C7F-4C8B-8582-E1BBCB3ED07E}"/>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6/29/2023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media1.m4a>
</file>

<file path=ppt/media/media10.m4a>
</file>

<file path=ppt/media/media11.mp3>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today we will be talking about functions, which is really just a set of code that is given a name. Not only that, it’s a very nice, obedient set of code because when we call its name, it comes and does stuff for us. Kind of like a dog, or a house elf.</a:t>
            </a:r>
          </a:p>
          <a:p>
            <a:endParaRPr lang="en-US" dirty="0"/>
          </a:p>
          <a:p>
            <a:r>
              <a:rPr lang="en-US" dirty="0"/>
              <a:t>In this lesson, we will cover user-defined functions, which are functions that you write yourself.</a:t>
            </a:r>
          </a:p>
        </p:txBody>
      </p:sp>
      <p:sp>
        <p:nvSpPr>
          <p:cNvPr id="4" name="Slide Number Placeholder 3"/>
          <p:cNvSpPr>
            <a:spLocks noGrp="1"/>
          </p:cNvSpPr>
          <p:nvPr>
            <p:ph type="sldNum" sz="quarter" idx="5"/>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1126920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SG" dirty="0"/>
              <a:t>OK, let’s now formally explain how you would call a function. Assume that you have already defined the function, like this. To call the function, you just need to use the function name and put in the correct values that match the parameter list – these values are known as arguments. If the function has a return value that you want to store, you could assign it to a variable using the assignment operator. So in this example, we called the </a:t>
            </a:r>
            <a:r>
              <a:rPr lang="en-SG" dirty="0" err="1"/>
              <a:t>calculate_bmi</a:t>
            </a:r>
            <a:r>
              <a:rPr lang="en-SG" dirty="0"/>
              <a:t> function with the w and h values that were entered by the user, and then stored the computation in the variable result.</a:t>
            </a:r>
          </a:p>
        </p:txBody>
      </p:sp>
      <p:sp>
        <p:nvSpPr>
          <p:cNvPr id="4" name="Slide Number Placeholder 3"/>
          <p:cNvSpPr>
            <a:spLocks noGrp="1"/>
          </p:cNvSpPr>
          <p:nvPr>
            <p:ph type="sldNum" sz="quarter" idx="5"/>
          </p:nvPr>
        </p:nvSpPr>
        <p:spPr/>
        <p:txBody>
          <a:bodyPr/>
          <a:lstStyle/>
          <a:p>
            <a:fld id="{26B286DB-C50B-484C-A5B6-2AE944CA4CB5}" type="slidenum">
              <a:rPr lang="en-US" smtClean="0"/>
              <a:pPr/>
              <a:t>10</a:t>
            </a:fld>
            <a:endParaRPr lang="en-US"/>
          </a:p>
        </p:txBody>
      </p:sp>
    </p:spTree>
    <p:extLst>
      <p:ext uri="{BB962C8B-B14F-4D97-AF65-F5344CB8AC3E}">
        <p14:creationId xmlns:p14="http://schemas.microsoft.com/office/powerpoint/2010/main" val="3662959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11</a:t>
            </a:fld>
            <a:endParaRPr lang="en-GB" altLang="en-US" sz="1000">
              <a:latin typeface="Arial" charset="0"/>
            </a:endParaRPr>
          </a:p>
        </p:txBody>
      </p:sp>
    </p:spTree>
    <p:extLst>
      <p:ext uri="{BB962C8B-B14F-4D97-AF65-F5344CB8AC3E}">
        <p14:creationId xmlns:p14="http://schemas.microsoft.com/office/powerpoint/2010/main" val="10182318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at the start when I said how neat and understandable programs can get when you use functions? The thing is, you do have to define and create your functions before they can be used. So far in the examples we have shown, the function definitions are in the same file as the program that calls it, but you can actually write it in a different python file (with the .</a:t>
            </a:r>
            <a:r>
              <a:rPr lang="en-US" dirty="0" err="1"/>
              <a:t>py</a:t>
            </a:r>
            <a:r>
              <a:rPr lang="en-US" dirty="0"/>
              <a:t> extension) and then use the import keyword to tell your program where to look.</a:t>
            </a:r>
          </a:p>
          <a:p>
            <a:endParaRPr lang="en-US" dirty="0"/>
          </a:p>
          <a:p>
            <a:r>
              <a:rPr lang="en-US" dirty="0"/>
              <a:t>So essentially, it is as if you have created your own module, like math or random. These functions that you write yourself are called user-defined functions; we will talk about the functions that you don’t write yourself, known as pre-defined or built-in functions, in the next lesson.</a:t>
            </a:r>
          </a:p>
        </p:txBody>
      </p:sp>
      <p:sp>
        <p:nvSpPr>
          <p:cNvPr id="4" name="Slide Number Placeholder 3"/>
          <p:cNvSpPr>
            <a:spLocks noGrp="1"/>
          </p:cNvSpPr>
          <p:nvPr>
            <p:ph type="sldNum" sz="quarter" idx="5"/>
          </p:nvPr>
        </p:nvSpPr>
        <p:spPr/>
        <p:txBody>
          <a:bodyPr/>
          <a:lstStyle/>
          <a:p>
            <a:fld id="{26B286DB-C50B-484C-A5B6-2AE944CA4CB5}" type="slidenum">
              <a:rPr lang="en-US" smtClean="0"/>
              <a:pPr/>
              <a:t>12</a:t>
            </a:fld>
            <a:endParaRPr lang="en-US"/>
          </a:p>
        </p:txBody>
      </p:sp>
    </p:spTree>
    <p:extLst>
      <p:ext uri="{BB962C8B-B14F-4D97-AF65-F5344CB8AC3E}">
        <p14:creationId xmlns:p14="http://schemas.microsoft.com/office/powerpoint/2010/main" val="8168012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for example, we might define two functions random100() and max in a separate file fn.py. Then in another file, we import our functions using the statement “import </a:t>
            </a:r>
            <a:r>
              <a:rPr lang="en-US" dirty="0" err="1"/>
              <a:t>fn</a:t>
            </a:r>
            <a:r>
              <a:rPr lang="en-US" dirty="0"/>
              <a:t>”. We can then use our functions by putting the module name followed by a dot before it, so that would be fn.random100 and </a:t>
            </a:r>
            <a:r>
              <a:rPr lang="en-US" dirty="0" err="1"/>
              <a:t>fn.max</a:t>
            </a:r>
            <a:r>
              <a:rPr lang="en-US" dirty="0"/>
              <a:t>. Neat, huh?</a:t>
            </a:r>
          </a:p>
        </p:txBody>
      </p:sp>
      <p:sp>
        <p:nvSpPr>
          <p:cNvPr id="4" name="Slide Number Placeholder 3"/>
          <p:cNvSpPr>
            <a:spLocks noGrp="1"/>
          </p:cNvSpPr>
          <p:nvPr>
            <p:ph type="sldNum" sz="quarter" idx="5"/>
          </p:nvPr>
        </p:nvSpPr>
        <p:spPr/>
        <p:txBody>
          <a:bodyPr/>
          <a:lstStyle/>
          <a:p>
            <a:fld id="{26B286DB-C50B-484C-A5B6-2AE944CA4CB5}" type="slidenum">
              <a:rPr lang="en-US" smtClean="0"/>
              <a:pPr/>
              <a:t>13</a:t>
            </a:fld>
            <a:endParaRPr lang="en-US"/>
          </a:p>
        </p:txBody>
      </p:sp>
    </p:spTree>
    <p:extLst>
      <p:ext uri="{BB962C8B-B14F-4D97-AF65-F5344CB8AC3E}">
        <p14:creationId xmlns:p14="http://schemas.microsoft.com/office/powerpoint/2010/main" val="22414877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 covers the basics of functions, specifically user-defined functions. We now know that functions are just blocks of code given a name, and to call the function, you call the name. A function might have zero, one or more parameters that are used as input for the function to do its processes. It may have zero, one or more return values that are the results of the computations.</a:t>
            </a:r>
          </a:p>
          <a:p>
            <a:endParaRPr lang="en-US" dirty="0"/>
          </a:p>
          <a:p>
            <a:r>
              <a:rPr lang="en-US" dirty="0"/>
              <a:t>In general though, the main thing achieved by functions is code reuse. Once you define a function, you can use it over and over again. Not only that, you can place the function definitions in its own file, and then import it in whatever program wants to use the functions. You can even write functions to distribute to other programmers to use, who will be eternally grateful that you have used your amazing programming skills to make their lives easier. </a:t>
            </a:r>
          </a:p>
        </p:txBody>
      </p:sp>
      <p:sp>
        <p:nvSpPr>
          <p:cNvPr id="4" name="Slide Number Placeholder 3"/>
          <p:cNvSpPr>
            <a:spLocks noGrp="1"/>
          </p:cNvSpPr>
          <p:nvPr>
            <p:ph type="sldNum" sz="quarter" idx="5"/>
          </p:nvPr>
        </p:nvSpPr>
        <p:spPr/>
        <p:txBody>
          <a:bodyPr/>
          <a:lstStyle/>
          <a:p>
            <a:fld id="{26B286DB-C50B-484C-A5B6-2AE944CA4CB5}" type="slidenum">
              <a:rPr lang="en-US" smtClean="0"/>
              <a:pPr/>
              <a:t>14</a:t>
            </a:fld>
            <a:endParaRPr lang="en-US"/>
          </a:p>
        </p:txBody>
      </p:sp>
    </p:spTree>
    <p:extLst>
      <p:ext uri="{BB962C8B-B14F-4D97-AF65-F5344CB8AC3E}">
        <p14:creationId xmlns:p14="http://schemas.microsoft.com/office/powerpoint/2010/main" val="3190557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know more about functions, here are some links you can follow. Otherwise, come back next time for part two, where we talk about built-in functions and some other more subtle aspects of functions that you should know. We’ll </a:t>
            </a:r>
            <a:r>
              <a:rPr lang="en-US"/>
              <a:t>be getting funky.</a:t>
            </a:r>
            <a:endParaRPr lang="en-US" dirty="0"/>
          </a:p>
        </p:txBody>
      </p:sp>
      <p:sp>
        <p:nvSpPr>
          <p:cNvPr id="4" name="Slide Number Placeholder 3"/>
          <p:cNvSpPr>
            <a:spLocks noGrp="1"/>
          </p:cNvSpPr>
          <p:nvPr>
            <p:ph type="sldNum" sz="quarter" idx="5"/>
          </p:nvPr>
        </p:nvSpPr>
        <p:spPr/>
        <p:txBody>
          <a:bodyPr/>
          <a:lstStyle/>
          <a:p>
            <a:fld id="{26B286DB-C50B-484C-A5B6-2AE944CA4CB5}" type="slidenum">
              <a:rPr lang="en-US" smtClean="0"/>
              <a:pPr/>
              <a:t>15</a:t>
            </a:fld>
            <a:endParaRPr lang="en-US"/>
          </a:p>
        </p:txBody>
      </p:sp>
    </p:spTree>
    <p:extLst>
      <p:ext uri="{BB962C8B-B14F-4D97-AF65-F5344CB8AC3E}">
        <p14:creationId xmlns:p14="http://schemas.microsoft.com/office/powerpoint/2010/main" val="2333304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But first, let’s explain what exactly is a function, how we use one, and what is needed to create one. Then we’ll get to the good stuff, which is how you would create your own functions.</a:t>
            </a:r>
          </a:p>
        </p:txBody>
      </p:sp>
      <p:sp>
        <p:nvSpPr>
          <p:cNvPr id="4" name="Slide Number Placeholder 3"/>
          <p:cNvSpPr>
            <a:spLocks noGrp="1"/>
          </p:cNvSpPr>
          <p:nvPr>
            <p:ph type="sldNum" sz="quarter" idx="5"/>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3499459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mn-ea"/>
                <a:cs typeface="Arial" charset="0"/>
              </a:rPr>
              <a:t>Like I said, a function is nothing more than a block of statements that performs a specific task, and this function is given a unique name. You’ve actually already used several functions by this point. You’ve used the input function to get console input from users, the print function to print stuff onto the screen, conversion functions like int and float to convert values from one type to another, and so 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mn-ea"/>
              <a:cs typeface="Arial"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mn-ea"/>
                <a:cs typeface="Arial" charset="0"/>
              </a:rPr>
              <a:t>The basic idea of a function is to give a block of useful code its own name so that they can be reused over and over again. In this way, we don’t have to keep duplicating the code, we can just use the name to tell the program, hey, you know that useful block of code? Run it here. This reduces the time and effort to write the program, and if you give the functions clear descriptive names, it will make the code much shorter, clearer, and easier to understand. Doesn’t that sound amazing?</a:t>
            </a:r>
          </a:p>
        </p:txBody>
      </p:sp>
      <p:sp>
        <p:nvSpPr>
          <p:cNvPr id="4" name="Slide Number Placeholder 3"/>
          <p:cNvSpPr>
            <a:spLocks noGrp="1"/>
          </p:cNvSpPr>
          <p:nvPr>
            <p:ph type="sldNum" sz="quarter" idx="5"/>
          </p:nvPr>
        </p:nvSpPr>
        <p:spPr/>
        <p:txBody>
          <a:bodyPr/>
          <a:lstStyle/>
          <a:p>
            <a:fld id="{26B286DB-C50B-484C-A5B6-2AE944CA4CB5}" type="slidenum">
              <a:rPr lang="en-US" smtClean="0"/>
              <a:pPr/>
              <a:t>3</a:t>
            </a:fld>
            <a:endParaRPr lang="en-US"/>
          </a:p>
        </p:txBody>
      </p:sp>
    </p:spTree>
    <p:extLst>
      <p:ext uri="{BB962C8B-B14F-4D97-AF65-F5344CB8AC3E}">
        <p14:creationId xmlns:p14="http://schemas.microsoft.com/office/powerpoint/2010/main" val="3222174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take a look at our old friend the BMI calculator as an example. Up here, we have the </a:t>
            </a:r>
            <a:r>
              <a:rPr lang="en-SG" dirty="0" err="1"/>
              <a:t>calculate_bmi</a:t>
            </a:r>
            <a:r>
              <a:rPr lang="en-SG" dirty="0"/>
              <a:t> function, which takes the weight and height as input and returns the </a:t>
            </a:r>
            <a:r>
              <a:rPr lang="en-SG" dirty="0" err="1"/>
              <a:t>bmi</a:t>
            </a:r>
            <a:r>
              <a:rPr lang="en-SG" dirty="0"/>
              <a:t> as output. The rest of the program should look familiar to you, in that we first get the inputs using the input function, convert the values into floats and store them in the variables weight and height. Then, instead of doing the calculation inside the program, we simply call our </a:t>
            </a:r>
            <a:r>
              <a:rPr lang="en-SG" dirty="0" err="1"/>
              <a:t>calculate_bmi</a:t>
            </a:r>
            <a:r>
              <a:rPr lang="en-SG" dirty="0"/>
              <a:t> function by tossing in the weight and height values in brackets, assign the result to the variable </a:t>
            </a:r>
            <a:r>
              <a:rPr lang="en-SG" dirty="0" err="1"/>
              <a:t>bmi</a:t>
            </a:r>
            <a:r>
              <a:rPr lang="en-SG" dirty="0"/>
              <a:t>, and then print the value.</a:t>
            </a:r>
          </a:p>
          <a:p>
            <a:endParaRPr lang="en-SG" dirty="0"/>
          </a:p>
          <a:p>
            <a:r>
              <a:rPr lang="en-SG" dirty="0"/>
              <a:t>Now, this is a really small example that doesn’t really showcase the power of functions, but we’ll get to more realistic examples later. Don’t be so impatient.</a:t>
            </a:r>
          </a:p>
        </p:txBody>
      </p:sp>
      <p:sp>
        <p:nvSpPr>
          <p:cNvPr id="4" name="Slide Number Placeholder 3"/>
          <p:cNvSpPr>
            <a:spLocks noGrp="1"/>
          </p:cNvSpPr>
          <p:nvPr>
            <p:ph type="sldNum" sz="quarter" idx="5"/>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3511558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formally explain what it takes to create our own function.</a:t>
            </a:r>
          </a:p>
          <a:p>
            <a:endParaRPr lang="en-SG" dirty="0"/>
          </a:p>
          <a:p>
            <a:r>
              <a:rPr lang="en-SG" dirty="0"/>
              <a:t>Firstly, we need to use the keyword “def”, which stands for “define”. </a:t>
            </a:r>
          </a:p>
          <a:p>
            <a:r>
              <a:rPr lang="en-SG" dirty="0"/>
              <a:t>This is followed by the function name, which must be a legal identifier, and also a pair of round brackets.</a:t>
            </a:r>
          </a:p>
          <a:p>
            <a:r>
              <a:rPr lang="en-SG" dirty="0"/>
              <a:t>Inside the brackets, you would put in your function parameters, which are the names given to the inputs for the function. </a:t>
            </a:r>
          </a:p>
          <a:p>
            <a:r>
              <a:rPr lang="en-SG" dirty="0"/>
              <a:t>At the end of the line, you must have a colon, otherwise you will get a visit from your old friend Syntax Error.</a:t>
            </a:r>
          </a:p>
          <a:p>
            <a:endParaRPr lang="en-SG" dirty="0"/>
          </a:p>
          <a:p>
            <a:r>
              <a:rPr lang="en-SG" dirty="0"/>
              <a:t>After this first line, all the statements that you wish to run when the function is called will be written indented below it.</a:t>
            </a:r>
          </a:p>
          <a:p>
            <a:endParaRPr lang="en-SG" dirty="0"/>
          </a:p>
          <a:p>
            <a:r>
              <a:rPr lang="en-SG" dirty="0"/>
              <a:t>Finally, if your function returns a value, you would use the return keyword to specify the returned value.</a:t>
            </a:r>
          </a:p>
        </p:txBody>
      </p:sp>
      <p:sp>
        <p:nvSpPr>
          <p:cNvPr id="4" name="Slide Number Placeholder 3"/>
          <p:cNvSpPr>
            <a:spLocks noGrp="1"/>
          </p:cNvSpPr>
          <p:nvPr>
            <p:ph type="sldNum" sz="quarter" idx="5"/>
          </p:nvPr>
        </p:nvSpPr>
        <p:spPr/>
        <p:txBody>
          <a:bodyPr/>
          <a:lstStyle/>
          <a:p>
            <a:fld id="{26B286DB-C50B-484C-A5B6-2AE944CA4CB5}" type="slidenum">
              <a:rPr lang="en-US" smtClean="0"/>
              <a:pPr/>
              <a:t>5</a:t>
            </a:fld>
            <a:endParaRPr lang="en-US"/>
          </a:p>
        </p:txBody>
      </p:sp>
    </p:spTree>
    <p:extLst>
      <p:ext uri="{BB962C8B-B14F-4D97-AF65-F5344CB8AC3E}">
        <p14:creationId xmlns:p14="http://schemas.microsoft.com/office/powerpoint/2010/main" val="486307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look at some parts of the function definition a bit more closely.</a:t>
            </a:r>
          </a:p>
          <a:p>
            <a:endParaRPr lang="en-SG" dirty="0"/>
          </a:p>
          <a:p>
            <a:r>
              <a:rPr lang="en-SG" dirty="0"/>
              <a:t>This part, with the function name and parameters, is known as the “function header”. When you want to use a function, you need to know the function header so that you can call the function with the appropriate parameters.</a:t>
            </a:r>
          </a:p>
          <a:p>
            <a:endParaRPr lang="en-SG"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SG" dirty="0"/>
              <a:t>Speaking of function parameters, note that they are labelled as optional. A function could have no parameters, and in that case you would just have the pair of round brackets with nothing in them. If the function has more than one parameter, separate each parameter with a comma.</a:t>
            </a:r>
          </a:p>
          <a:p>
            <a:pPr marL="0" indent="0">
              <a:buFontTx/>
              <a:buNone/>
            </a:pPr>
            <a:endParaRPr lang="en-SG" dirty="0"/>
          </a:p>
          <a:p>
            <a:pPr marL="0" indent="0">
              <a:buFontTx/>
              <a:buNone/>
            </a:pPr>
            <a:r>
              <a:rPr lang="en-SG" dirty="0"/>
              <a:t>Finally, let’s look more closely at the return statement. For a lot of functions where you are computing some value, you would want to return a single result. To do so, you would just use the return keyword to pass the result back to the calling program. However, it is perfectly legal to have a function without a return statement, whereupon it will stop running when it runs out of code. This is actually the same as returning the special value None (that’s capital N, o, n, e) at the end of the code. </a:t>
            </a:r>
          </a:p>
          <a:p>
            <a:pPr marL="0" indent="0">
              <a:buFontTx/>
              <a:buNone/>
            </a:pPr>
            <a:r>
              <a:rPr lang="en-SG" dirty="0"/>
              <a:t>Note that the function ends immediately the moment a return statement is executed, so if there are any statements after the return, they won’t be executed. In fact, you can have multiple return statements in a function. Let’s take a look at a few examples.</a:t>
            </a:r>
          </a:p>
          <a:p>
            <a:endParaRPr lang="en-SG" dirty="0"/>
          </a:p>
        </p:txBody>
      </p:sp>
      <p:sp>
        <p:nvSpPr>
          <p:cNvPr id="4" name="Slide Number Placeholder 3"/>
          <p:cNvSpPr>
            <a:spLocks noGrp="1"/>
          </p:cNvSpPr>
          <p:nvPr>
            <p:ph type="sldNum" sz="quarter" idx="5"/>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2233021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Here’s a simple one. This </a:t>
            </a:r>
            <a:r>
              <a:rPr lang="en-SG" dirty="0" err="1"/>
              <a:t>display_menu</a:t>
            </a:r>
            <a:r>
              <a:rPr lang="en-SG" dirty="0"/>
              <a:t> function has no parameters and no return value. When you call it, it just prints out this nifty little menu. Pretty straightforward.</a:t>
            </a:r>
          </a:p>
        </p:txBody>
      </p:sp>
      <p:sp>
        <p:nvSpPr>
          <p:cNvPr id="4" name="Slide Number Placeholder 3"/>
          <p:cNvSpPr>
            <a:spLocks noGrp="1"/>
          </p:cNvSpPr>
          <p:nvPr>
            <p:ph type="sldNum" sz="quarter" idx="5"/>
          </p:nvPr>
        </p:nvSpPr>
        <p:spPr/>
        <p:txBody>
          <a:bodyPr/>
          <a:lstStyle/>
          <a:p>
            <a:fld id="{26B286DB-C50B-484C-A5B6-2AE944CA4CB5}" type="slidenum">
              <a:rPr lang="en-US" smtClean="0"/>
              <a:pPr/>
              <a:t>7</a:t>
            </a:fld>
            <a:endParaRPr lang="en-US"/>
          </a:p>
        </p:txBody>
      </p:sp>
    </p:spTree>
    <p:extLst>
      <p:ext uri="{BB962C8B-B14F-4D97-AF65-F5344CB8AC3E}">
        <p14:creationId xmlns:p14="http://schemas.microsoft.com/office/powerpoint/2010/main" val="28206269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Here’s an example of a function with parameters but no return value. In this case, the </a:t>
            </a:r>
            <a:r>
              <a:rPr lang="en-SG" dirty="0" err="1"/>
              <a:t>print_character</a:t>
            </a:r>
            <a:r>
              <a:rPr lang="en-SG" dirty="0"/>
              <a:t> function takes in two parameters. The first parameter is a character, and the second parameter is an integer stating the number of times to print the character. The function then prints the character than many times in a line, separating each character with a space.</a:t>
            </a:r>
          </a:p>
        </p:txBody>
      </p:sp>
      <p:sp>
        <p:nvSpPr>
          <p:cNvPr id="4" name="Slide Number Placeholder 3"/>
          <p:cNvSpPr>
            <a:spLocks noGrp="1"/>
          </p:cNvSpPr>
          <p:nvPr>
            <p:ph type="sldNum" sz="quarter" idx="5"/>
          </p:nvPr>
        </p:nvSpPr>
        <p:spPr/>
        <p:txBody>
          <a:bodyPr/>
          <a:lstStyle/>
          <a:p>
            <a:fld id="{26B286DB-C50B-484C-A5B6-2AE944CA4CB5}" type="slidenum">
              <a:rPr lang="en-US" smtClean="0"/>
              <a:pPr/>
              <a:t>8</a:t>
            </a:fld>
            <a:endParaRPr lang="en-US"/>
          </a:p>
        </p:txBody>
      </p:sp>
    </p:spTree>
    <p:extLst>
      <p:ext uri="{BB962C8B-B14F-4D97-AF65-F5344CB8AC3E}">
        <p14:creationId xmlns:p14="http://schemas.microsoft.com/office/powerpoint/2010/main" val="974682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And here’s an example with both parameters and return values. The function </a:t>
            </a:r>
            <a:r>
              <a:rPr lang="en-SG" dirty="0" err="1"/>
              <a:t>get_discount</a:t>
            </a:r>
            <a:r>
              <a:rPr lang="en-SG" dirty="0"/>
              <a:t> takes a price value and returns the discount. If the price is less than 100 dollars, it returns a discount of zero. If it is between 100 and 250, it returns a 5% discount. Otherwise the price will be at least 250 dollars, which merits a 10% discount.</a:t>
            </a:r>
          </a:p>
          <a:p>
            <a:endParaRPr lang="en-SG" dirty="0"/>
          </a:p>
          <a:p>
            <a:r>
              <a:rPr lang="en-SG" dirty="0"/>
              <a:t>In this function, we take advantage of the fact that the function exits the moment a return statement is executed, so we don’t have to say “</a:t>
            </a:r>
            <a:r>
              <a:rPr lang="en-SG" dirty="0" err="1"/>
              <a:t>elif</a:t>
            </a:r>
            <a:r>
              <a:rPr lang="en-SG" dirty="0"/>
              <a:t>” price &lt; 250, or “else” return 0.1. We could. The function will still work. But we don’t because we’re gangster.</a:t>
            </a:r>
          </a:p>
        </p:txBody>
      </p:sp>
      <p:sp>
        <p:nvSpPr>
          <p:cNvPr id="4" name="Slide Number Placeholder 3"/>
          <p:cNvSpPr>
            <a:spLocks noGrp="1"/>
          </p:cNvSpPr>
          <p:nvPr>
            <p:ph type="sldNum" sz="quarter" idx="5"/>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27069434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6001643"/>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dirty="0">
                <a:solidFill>
                  <a:schemeClr val="tx1"/>
                </a:solidFill>
              </a:rPr>
              <a:t>12</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a:t>&lt;&lt;Title&gt;&gt;</a:t>
            </a:r>
            <a:endParaRPr lang="en-US" dirty="0"/>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1" name="Rectangle 14"/>
          <p:cNvSpPr>
            <a:spLocks noChangeArrowheads="1"/>
          </p:cNvSpPr>
          <p:nvPr userDrawn="1"/>
        </p:nvSpPr>
        <p:spPr bwMode="auto">
          <a:xfrm>
            <a:off x="2895600" y="3352800"/>
            <a:ext cx="48006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4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Common ICT Programme</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Year 1 (2023/24), Semester 1</a:t>
            </a:r>
            <a:endParaRPr kumimoji="1" lang="en-GB" sz="4800" dirty="0">
              <a:effectLst>
                <a:outerShdw blurRad="38100" dist="38100" dir="2700000" algn="tl">
                  <a:srgbClr val="C0C0C0"/>
                </a:outerShdw>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lvl1pPr>
              <a:defRPr>
                <a:solidFill>
                  <a:srgbClr val="660033"/>
                </a:solidFill>
              </a:defRPr>
            </a:lvl1pPr>
            <a:lvl2pPr>
              <a:defRPr>
                <a:solidFill>
                  <a:srgbClr val="660033"/>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extLst>
      <p:ext uri="{BB962C8B-B14F-4D97-AF65-F5344CB8AC3E}">
        <p14:creationId xmlns:p14="http://schemas.microsoft.com/office/powerpoint/2010/main" val="1762380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rgbClr val="660033"/>
                </a:solidFill>
              </a:defRPr>
            </a:lvl1pPr>
            <a:lvl2pPr>
              <a:defRPr>
                <a:solidFill>
                  <a:srgbClr val="660033"/>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4"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2" name="Rectangle 16"/>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pic>
        <p:nvPicPr>
          <p:cNvPr id="13" name="Picture 22" descr="School of ICT"/>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457700" y="6302375"/>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 28/06/2023</a:t>
            </a:r>
          </a:p>
        </p:txBody>
      </p:sp>
      <p:sp>
        <p:nvSpPr>
          <p:cNvPr id="15" name="Rectangle 15"/>
          <p:cNvSpPr txBox="1">
            <a:spLocks noChangeArrowheads="1"/>
          </p:cNvSpPr>
          <p:nvPr userDrawn="1"/>
        </p:nvSpPr>
        <p:spPr bwMode="auto">
          <a:xfrm>
            <a:off x="7086600" y="6281644"/>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12-1</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92C01BAE-FBF2-4135-9F40-84C552C33950}"/>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2" r:id="rId12"/>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342900" indent="-342900" algn="l" rtl="0" eaLnBrk="0" fontAlgn="base" hangingPunct="0">
        <a:spcBef>
          <a:spcPct val="20000"/>
        </a:spcBef>
        <a:spcAft>
          <a:spcPct val="0"/>
        </a:spcAft>
        <a:buChar char="•"/>
        <a:defRPr sz="2800">
          <a:solidFill>
            <a:srgbClr val="640064"/>
          </a:solidFill>
          <a:latin typeface="+mn-lt"/>
          <a:ea typeface="+mn-ea"/>
          <a:cs typeface="+mn-cs"/>
        </a:defRPr>
      </a:lvl1pPr>
      <a:lvl2pPr marL="742950" indent="-285750" algn="l" rtl="0" eaLnBrk="0" fontAlgn="base" hangingPunct="0">
        <a:spcBef>
          <a:spcPct val="20000"/>
        </a:spcBef>
        <a:spcAft>
          <a:spcPct val="0"/>
        </a:spcAft>
        <a:buChar char="–"/>
        <a:defRPr sz="2400">
          <a:solidFill>
            <a:srgbClr val="640064"/>
          </a:solidFill>
          <a:latin typeface="+mn-lt"/>
          <a:cs typeface="+mn-cs"/>
        </a:defRPr>
      </a:lvl2pPr>
      <a:lvl3pPr marL="1143000" indent="-228600" algn="l" rtl="0" eaLnBrk="0" fontAlgn="base" hangingPunct="0">
        <a:spcBef>
          <a:spcPct val="20000"/>
        </a:spcBef>
        <a:spcAft>
          <a:spcPct val="0"/>
        </a:spcAft>
        <a:buChar char="•"/>
        <a:defRPr sz="2000">
          <a:solidFill>
            <a:srgbClr val="640064"/>
          </a:solidFill>
          <a:latin typeface="+mn-lt"/>
          <a:cs typeface="+mn-cs"/>
        </a:defRPr>
      </a:lvl3pPr>
      <a:lvl4pPr marL="1600200" indent="-228600" algn="l" rtl="0" eaLnBrk="0" fontAlgn="base" hangingPunct="0">
        <a:spcBef>
          <a:spcPct val="20000"/>
        </a:spcBef>
        <a:spcAft>
          <a:spcPct val="0"/>
        </a:spcAft>
        <a:buChar char="–"/>
        <a:defRPr>
          <a:solidFill>
            <a:srgbClr val="640064"/>
          </a:solidFill>
          <a:latin typeface="+mn-lt"/>
          <a:cs typeface="+mn-cs"/>
        </a:defRPr>
      </a:lvl4pPr>
      <a:lvl5pPr marL="2057400" indent="-228600" algn="l" rtl="0" eaLnBrk="0" fontAlgn="base" hangingPunct="0">
        <a:spcBef>
          <a:spcPct val="20000"/>
        </a:spcBef>
        <a:spcAft>
          <a:spcPct val="0"/>
        </a:spcAft>
        <a:buChar char="»"/>
        <a:defRPr>
          <a:solidFill>
            <a:srgbClr val="640064"/>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4.xml"/><Relationship Id="rId6" Type="http://schemas.openxmlformats.org/officeDocument/2006/relationships/image" Target="../media/image4.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hyperlink" Target="https://www.youtube.com/watch?v=WRI4fXDIXWM" TargetMode="External"/><Relationship Id="rId5" Type="http://schemas.openxmlformats.org/officeDocument/2006/relationships/hyperlink" Target="https://docs.python.org/3/tutorial/" TargetMode="External"/><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a:xfrm>
            <a:off x="1905000" y="2018046"/>
            <a:ext cx="6629400" cy="1188018"/>
          </a:xfrm>
        </p:spPr>
        <p:txBody>
          <a:bodyPr/>
          <a:lstStyle/>
          <a:p>
            <a:r>
              <a:rPr lang="en-GB" sz="4000" b="1" dirty="0"/>
              <a:t>Functions I</a:t>
            </a:r>
          </a:p>
          <a:p>
            <a:r>
              <a:rPr lang="en-GB" sz="3200" b="1" dirty="0"/>
              <a:t>User-Defined Functions</a:t>
            </a:r>
            <a:endParaRPr lang="en-GB" sz="2800" b="1" dirty="0"/>
          </a:p>
        </p:txBody>
      </p:sp>
      <p:pic>
        <p:nvPicPr>
          <p:cNvPr id="3" name="Audio 2">
            <a:hlinkClick r:id="" action="ppaction://media"/>
            <a:extLst>
              <a:ext uri="{FF2B5EF4-FFF2-40B4-BE49-F238E27FC236}">
                <a16:creationId xmlns:a16="http://schemas.microsoft.com/office/drawing/2014/main" id="{B7CE5E91-105E-45D5-AB11-22FB877C5F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096"/>
    </mc:Choice>
    <mc:Fallback xmlns="">
      <p:transition spd="slow" advTm="26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B7FDE-9DEC-409A-AAA8-07D074F61F42}"/>
              </a:ext>
            </a:extLst>
          </p:cNvPr>
          <p:cNvSpPr>
            <a:spLocks noGrp="1"/>
          </p:cNvSpPr>
          <p:nvPr>
            <p:ph type="title" idx="4294967295"/>
          </p:nvPr>
        </p:nvSpPr>
        <p:spPr>
          <a:xfrm>
            <a:off x="76200" y="122238"/>
            <a:ext cx="8991600" cy="563562"/>
          </a:xfrm>
        </p:spPr>
        <p:txBody>
          <a:bodyPr/>
          <a:lstStyle/>
          <a:p>
            <a:r>
              <a:rPr lang="en-SG" dirty="0"/>
              <a:t>Function Call</a:t>
            </a:r>
          </a:p>
        </p:txBody>
      </p:sp>
      <p:sp>
        <p:nvSpPr>
          <p:cNvPr id="3" name="Content Placeholder 2">
            <a:extLst>
              <a:ext uri="{FF2B5EF4-FFF2-40B4-BE49-F238E27FC236}">
                <a16:creationId xmlns:a16="http://schemas.microsoft.com/office/drawing/2014/main" id="{CD72BB32-85FE-473E-B44D-46526EDB173D}"/>
              </a:ext>
            </a:extLst>
          </p:cNvPr>
          <p:cNvSpPr>
            <a:spLocks noGrp="1"/>
          </p:cNvSpPr>
          <p:nvPr>
            <p:ph idx="1"/>
          </p:nvPr>
        </p:nvSpPr>
        <p:spPr/>
        <p:txBody>
          <a:bodyPr/>
          <a:lstStyle/>
          <a:p>
            <a:r>
              <a:rPr lang="en-US" sz="2400" dirty="0"/>
              <a:t>To use a function, a </a:t>
            </a:r>
            <a:r>
              <a:rPr lang="en-US" sz="2400" dirty="0">
                <a:solidFill>
                  <a:srgbClr val="FF0000"/>
                </a:solidFill>
              </a:rPr>
              <a:t>function call </a:t>
            </a:r>
            <a:r>
              <a:rPr lang="en-US" sz="2400" dirty="0"/>
              <a:t>must be made </a:t>
            </a:r>
          </a:p>
          <a:p>
            <a:pPr lvl="1"/>
            <a:r>
              <a:rPr lang="en-US" sz="2000" dirty="0"/>
              <a:t>The function call must match the </a:t>
            </a:r>
            <a:r>
              <a:rPr lang="en-US" sz="2000" u="sng" dirty="0"/>
              <a:t>function header</a:t>
            </a:r>
            <a:r>
              <a:rPr lang="en-US" sz="2000" dirty="0"/>
              <a:t> with the parameters, if any</a:t>
            </a:r>
            <a:endParaRPr lang="en-SG" sz="2000" dirty="0"/>
          </a:p>
        </p:txBody>
      </p:sp>
      <p:sp>
        <p:nvSpPr>
          <p:cNvPr id="9" name="TextBox 8">
            <a:extLst>
              <a:ext uri="{FF2B5EF4-FFF2-40B4-BE49-F238E27FC236}">
                <a16:creationId xmlns:a16="http://schemas.microsoft.com/office/drawing/2014/main" id="{4749E7FA-2076-404F-A796-37FFE1FBB325}"/>
              </a:ext>
            </a:extLst>
          </p:cNvPr>
          <p:cNvSpPr txBox="1"/>
          <p:nvPr/>
        </p:nvSpPr>
        <p:spPr>
          <a:xfrm>
            <a:off x="533400" y="2209800"/>
            <a:ext cx="6858000" cy="3046988"/>
          </a:xfrm>
          <a:prstGeom prst="rect">
            <a:avLst/>
          </a:prstGeom>
          <a:solidFill>
            <a:schemeClr val="bg1"/>
          </a:solidFill>
          <a:ln>
            <a:solidFill>
              <a:schemeClr val="tx1"/>
            </a:solidFill>
          </a:ln>
        </p:spPr>
        <p:txBody>
          <a:bodyPr wrap="square" rtlCol="0">
            <a:spAutoFit/>
          </a:bodyPr>
          <a:lstStyle/>
          <a:p>
            <a:r>
              <a:rPr lang="en-SG" sz="1000">
                <a:solidFill>
                  <a:srgbClr val="FF6600"/>
                </a:solidFill>
                <a:latin typeface="Courier New" panose="02070309020205020404" pitchFamily="49" charset="0"/>
                <a:cs typeface="Courier New" panose="02070309020205020404" pitchFamily="49" charset="0"/>
              </a:rPr>
              <a:t>  </a:t>
            </a:r>
          </a:p>
          <a:p>
            <a:r>
              <a:rPr lang="en-SG" sz="2000">
                <a:solidFill>
                  <a:srgbClr val="0000FF"/>
                </a:solidFill>
                <a:latin typeface="Consolas" panose="020B0609020204030204" pitchFamily="49" charset="0"/>
                <a:cs typeface="Courier New" panose="02070309020205020404" pitchFamily="49" charset="0"/>
              </a:rPr>
              <a:t>def calculate_bmi(weight, height):</a:t>
            </a:r>
          </a:p>
          <a:p>
            <a:r>
              <a:rPr lang="en-SG" sz="2000">
                <a:solidFill>
                  <a:srgbClr val="0000FF"/>
                </a:solidFill>
                <a:latin typeface="Consolas" panose="020B0609020204030204" pitchFamily="49" charset="0"/>
                <a:cs typeface="Courier New" panose="02070309020205020404" pitchFamily="49" charset="0"/>
              </a:rPr>
              <a:t>    # function to calculate and return bmi</a:t>
            </a:r>
          </a:p>
          <a:p>
            <a:r>
              <a:rPr lang="en-SG" sz="2000">
                <a:solidFill>
                  <a:srgbClr val="0000FF"/>
                </a:solidFill>
                <a:latin typeface="Consolas" panose="020B0609020204030204" pitchFamily="49" charset="0"/>
                <a:cs typeface="Courier New" panose="02070309020205020404" pitchFamily="49" charset="0"/>
              </a:rPr>
              <a:t>    </a:t>
            </a:r>
            <a:r>
              <a:rPr lang="en-SG" sz="2000">
                <a:solidFill>
                  <a:srgbClr val="0000FF"/>
                </a:solidFill>
                <a:latin typeface="Consolas" panose="020B0609020204030204" pitchFamily="49" charset="0"/>
              </a:rPr>
              <a:t>bmi = weight / height**2</a:t>
            </a:r>
          </a:p>
          <a:p>
            <a:r>
              <a:rPr lang="en-SG" sz="2000">
                <a:solidFill>
                  <a:srgbClr val="0000FF"/>
                </a:solidFill>
                <a:latin typeface="Consolas" panose="020B0609020204030204" pitchFamily="49" charset="0"/>
              </a:rPr>
              <a:t>    return bmi</a:t>
            </a:r>
          </a:p>
          <a:p>
            <a:endParaRPr lang="en-SG" sz="2000">
              <a:latin typeface="Consolas" panose="020B0609020204030204" pitchFamily="49" charset="0"/>
            </a:endParaRPr>
          </a:p>
          <a:p>
            <a:r>
              <a:rPr lang="en-US" sz="2000">
                <a:latin typeface="Consolas" panose="020B0609020204030204" pitchFamily="49" charset="0"/>
                <a:cs typeface="Courier New" panose="02070309020205020404" pitchFamily="49" charset="0"/>
              </a:rPr>
              <a:t>w = float(input('Enter weight(kg): '))</a:t>
            </a:r>
          </a:p>
          <a:p>
            <a:r>
              <a:rPr lang="en-US" sz="2000">
                <a:latin typeface="Consolas" panose="020B0609020204030204" pitchFamily="49" charset="0"/>
                <a:cs typeface="Courier New" panose="02070309020205020404" pitchFamily="49" charset="0"/>
              </a:rPr>
              <a:t>h = float(input('Enter height(m) : '))</a:t>
            </a:r>
          </a:p>
          <a:p>
            <a:r>
              <a:rPr lang="en-SG" sz="2000">
                <a:latin typeface="Consolas" panose="020B0609020204030204" pitchFamily="49" charset="0"/>
              </a:rPr>
              <a:t>result = </a:t>
            </a:r>
            <a:r>
              <a:rPr lang="en-SG" sz="2000">
                <a:solidFill>
                  <a:srgbClr val="0000FF"/>
                </a:solidFill>
                <a:latin typeface="Consolas" panose="020B0609020204030204" pitchFamily="49" charset="0"/>
                <a:cs typeface="Courier New" panose="02070309020205020404" pitchFamily="49" charset="0"/>
              </a:rPr>
              <a:t>calculate_bmi(w, h)</a:t>
            </a:r>
            <a:endParaRPr lang="en-SG" sz="2000">
              <a:solidFill>
                <a:srgbClr val="0000FF"/>
              </a:solidFill>
              <a:latin typeface="Consolas" panose="020B0609020204030204" pitchFamily="49" charset="0"/>
            </a:endParaRPr>
          </a:p>
          <a:p>
            <a:r>
              <a:rPr lang="en-SG" sz="2000">
                <a:latin typeface="Consolas" panose="020B0609020204030204" pitchFamily="49" charset="0"/>
                <a:cs typeface="Courier New" panose="02070309020205020404" pitchFamily="49" charset="0"/>
              </a:rPr>
              <a:t>print(</a:t>
            </a:r>
            <a:r>
              <a:rPr lang="en-US" sz="2000">
                <a:latin typeface="Consolas" panose="020B0609020204030204" pitchFamily="49" charset="0"/>
                <a:cs typeface="Courier New" panose="02070309020205020404" pitchFamily="49" charset="0"/>
              </a:rPr>
              <a:t>'BMI ='</a:t>
            </a:r>
            <a:r>
              <a:rPr lang="en-SG" sz="2000">
                <a:latin typeface="Consolas" panose="020B0609020204030204" pitchFamily="49" charset="0"/>
                <a:cs typeface="Courier New" panose="02070309020205020404" pitchFamily="49" charset="0"/>
              </a:rPr>
              <a:t>, result)</a:t>
            </a:r>
          </a:p>
        </p:txBody>
      </p:sp>
      <p:sp>
        <p:nvSpPr>
          <p:cNvPr id="10" name="Right Brace 9">
            <a:extLst>
              <a:ext uri="{FF2B5EF4-FFF2-40B4-BE49-F238E27FC236}">
                <a16:creationId xmlns:a16="http://schemas.microsoft.com/office/drawing/2014/main" id="{41A59DE0-B785-45C5-9965-D11748B8254E}"/>
              </a:ext>
            </a:extLst>
          </p:cNvPr>
          <p:cNvSpPr/>
          <p:nvPr/>
        </p:nvSpPr>
        <p:spPr>
          <a:xfrm>
            <a:off x="6562178" y="2428080"/>
            <a:ext cx="228600" cy="990600"/>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11" name="TextBox 23">
            <a:extLst>
              <a:ext uri="{FF2B5EF4-FFF2-40B4-BE49-F238E27FC236}">
                <a16:creationId xmlns:a16="http://schemas.microsoft.com/office/drawing/2014/main" id="{A1FF3407-3603-4531-B4FF-F8BC80327BD6}"/>
              </a:ext>
            </a:extLst>
          </p:cNvPr>
          <p:cNvSpPr txBox="1">
            <a:spLocks noChangeArrowheads="1"/>
          </p:cNvSpPr>
          <p:nvPr/>
        </p:nvSpPr>
        <p:spPr bwMode="auto">
          <a:xfrm>
            <a:off x="6896100" y="2769491"/>
            <a:ext cx="2111922"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1) Define the function</a:t>
            </a:r>
          </a:p>
        </p:txBody>
      </p:sp>
      <p:sp>
        <p:nvSpPr>
          <p:cNvPr id="12" name="TextBox 23">
            <a:extLst>
              <a:ext uri="{FF2B5EF4-FFF2-40B4-BE49-F238E27FC236}">
                <a16:creationId xmlns:a16="http://schemas.microsoft.com/office/drawing/2014/main" id="{B92CBEFD-10CD-413A-9BE6-91D2355D6B76}"/>
              </a:ext>
            </a:extLst>
          </p:cNvPr>
          <p:cNvSpPr txBox="1">
            <a:spLocks noChangeArrowheads="1"/>
          </p:cNvSpPr>
          <p:nvPr/>
        </p:nvSpPr>
        <p:spPr bwMode="auto">
          <a:xfrm>
            <a:off x="6879678" y="4540404"/>
            <a:ext cx="2111922"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2) Call the function</a:t>
            </a:r>
          </a:p>
        </p:txBody>
      </p:sp>
      <p:cxnSp>
        <p:nvCxnSpPr>
          <p:cNvPr id="14" name="Straight Arrow Connector 13">
            <a:extLst>
              <a:ext uri="{FF2B5EF4-FFF2-40B4-BE49-F238E27FC236}">
                <a16:creationId xmlns:a16="http://schemas.microsoft.com/office/drawing/2014/main" id="{2314ECDF-7323-4B9F-8AD3-F5BF37AC6419}"/>
              </a:ext>
            </a:extLst>
          </p:cNvPr>
          <p:cNvCxnSpPr>
            <a:cxnSpLocks/>
          </p:cNvCxnSpPr>
          <p:nvPr/>
        </p:nvCxnSpPr>
        <p:spPr>
          <a:xfrm flipH="1">
            <a:off x="4631778" y="4694293"/>
            <a:ext cx="2142578"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BBABDACE-F338-4A4C-99A9-0032A70986B9}"/>
              </a:ext>
            </a:extLst>
          </p:cNvPr>
          <p:cNvSpPr/>
          <p:nvPr/>
        </p:nvSpPr>
        <p:spPr>
          <a:xfrm>
            <a:off x="533400" y="4540404"/>
            <a:ext cx="1295400" cy="3077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Audio 7">
            <a:hlinkClick r:id="" action="ppaction://media"/>
            <a:extLst>
              <a:ext uri="{FF2B5EF4-FFF2-40B4-BE49-F238E27FC236}">
                <a16:creationId xmlns:a16="http://schemas.microsoft.com/office/drawing/2014/main" id="{29B3D68F-B5D1-4603-830E-487D4197ABE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248498255"/>
      </p:ext>
    </p:extLst>
  </p:cSld>
  <p:clrMapOvr>
    <a:masterClrMapping/>
  </p:clrMapOvr>
  <mc:AlternateContent xmlns:mc="http://schemas.openxmlformats.org/markup-compatibility/2006" xmlns:p14="http://schemas.microsoft.com/office/powerpoint/2010/main">
    <mc:Choice Requires="p14">
      <p:transition spd="slow" advTm="37614">
        <p14:flip dir="r"/>
      </p:transition>
    </mc:Choice>
    <mc:Fallback xmlns="">
      <p:transition spd="slow" advTm="376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right)">
                                      <p:cBhvr>
                                        <p:cTn id="11" dur="500"/>
                                        <p:tgtEl>
                                          <p:spTgt spid="11"/>
                                        </p:tgtEl>
                                      </p:cBhvr>
                                    </p:animEffect>
                                  </p:childTnLst>
                                </p:cTn>
                              </p:par>
                            </p:childTnLst>
                          </p:cTn>
                        </p:par>
                        <p:par>
                          <p:cTn id="12" fill="hold">
                            <p:stCondLst>
                              <p:cond delay="500"/>
                            </p:stCondLst>
                            <p:childTnLst>
                              <p:par>
                                <p:cTn id="13" presetID="22" presetClass="entr" presetSubtype="2"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right)">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right)">
                                      <p:cBhvr>
                                        <p:cTn id="20" dur="500"/>
                                        <p:tgtEl>
                                          <p:spTgt spid="12"/>
                                        </p:tgtEl>
                                      </p:cBhvr>
                                    </p:animEffect>
                                  </p:childTnLst>
                                </p:cTn>
                              </p:par>
                            </p:childTnLst>
                          </p:cTn>
                        </p:par>
                        <p:par>
                          <p:cTn id="21" fill="hold">
                            <p:stCondLst>
                              <p:cond delay="500"/>
                            </p:stCondLst>
                            <p:childTnLst>
                              <p:par>
                                <p:cTn id="22" presetID="22" presetClass="entr" presetSubtype="2" fill="hold"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wipe(right)">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21" presetClass="entr" presetSubtype="1"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heel(1)">
                                      <p:cBhvr>
                                        <p:cTn id="29"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8"/>
                </p:tgtEl>
              </p:cMediaNode>
            </p:audio>
          </p:childTnLst>
        </p:cTn>
      </p:par>
    </p:tnLst>
    <p:bldLst>
      <p:bldP spid="10" grpId="0" animBg="1"/>
      <p:bldP spid="11" grpId="0" animBg="1"/>
      <p:bldP spid="12"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1181100" y="1295400"/>
            <a:ext cx="68961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lgn="ctr">
              <a:buFontTx/>
              <a:buNone/>
              <a:defRPr/>
            </a:pPr>
            <a:endParaRPr lang="en-GB" altLang="zh-CN" sz="2400" b="1" kern="0" dirty="0">
              <a:solidFill>
                <a:srgbClr val="640064"/>
              </a:solidFill>
              <a:effectLst>
                <a:outerShdw blurRad="38100" dist="38100" dir="2700000" algn="tl">
                  <a:srgbClr val="C0C0C0"/>
                </a:outerShdw>
              </a:effectLst>
              <a:latin typeface="Ink Free" panose="03080402000500000000" pitchFamily="66" charset="0"/>
              <a:ea typeface="Tahoma" panose="020B0604030504040204" pitchFamily="34" charset="0"/>
              <a:cs typeface="Tahoma" panose="020B0604030504040204" pitchFamily="34" charset="0"/>
            </a:endParaRP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activity 1- 8 now…</a:t>
            </a:r>
          </a:p>
        </p:txBody>
      </p:sp>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248400"/>
            <a:ext cx="487363" cy="487363"/>
          </a:xfrm>
          <a:prstGeom prst="rect">
            <a:avLst/>
          </a:prstGeom>
        </p:spPr>
      </p:pic>
    </p:spTree>
    <p:extLst>
      <p:ext uri="{BB962C8B-B14F-4D97-AF65-F5344CB8AC3E}">
        <p14:creationId xmlns:p14="http://schemas.microsoft.com/office/powerpoint/2010/main" val="624243374"/>
      </p:ext>
    </p:extLst>
  </p:cSld>
  <p:clrMapOvr>
    <a:masterClrMapping/>
  </p:clrMapOvr>
  <p:transition spd="slow" advTm="9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B7FDE-9DEC-409A-AAA8-07D074F61F42}"/>
              </a:ext>
            </a:extLst>
          </p:cNvPr>
          <p:cNvSpPr>
            <a:spLocks noGrp="1"/>
          </p:cNvSpPr>
          <p:nvPr>
            <p:ph type="title"/>
          </p:nvPr>
        </p:nvSpPr>
        <p:spPr/>
        <p:txBody>
          <a:bodyPr/>
          <a:lstStyle/>
          <a:p>
            <a:r>
              <a:rPr lang="en-SG" dirty="0">
                <a:latin typeface="Segoe UI" panose="020B0502040204020203" pitchFamily="34" charset="0"/>
                <a:cs typeface="Segoe UI" panose="020B0502040204020203" pitchFamily="34" charset="0"/>
              </a:rPr>
              <a:t>Things to Note</a:t>
            </a:r>
          </a:p>
        </p:txBody>
      </p:sp>
      <p:sp>
        <p:nvSpPr>
          <p:cNvPr id="3" name="Content Placeholder 2">
            <a:extLst>
              <a:ext uri="{FF2B5EF4-FFF2-40B4-BE49-F238E27FC236}">
                <a16:creationId xmlns:a16="http://schemas.microsoft.com/office/drawing/2014/main" id="{CD72BB32-85FE-473E-B44D-46526EDB173D}"/>
              </a:ext>
            </a:extLst>
          </p:cNvPr>
          <p:cNvSpPr>
            <a:spLocks noGrp="1"/>
          </p:cNvSpPr>
          <p:nvPr>
            <p:ph idx="1"/>
          </p:nvPr>
        </p:nvSpPr>
        <p:spPr>
          <a:xfrm>
            <a:off x="419100" y="1066800"/>
            <a:ext cx="8420100" cy="3505200"/>
          </a:xfrm>
        </p:spPr>
        <p:txBody>
          <a:bodyPr/>
          <a:lstStyle/>
          <a:p>
            <a:pPr>
              <a:buFont typeface="Wingdings" panose="05000000000000000000" pitchFamily="2" charset="2"/>
              <a:buChar char="§"/>
            </a:pPr>
            <a:r>
              <a:rPr lang="en-US" sz="2400" dirty="0">
                <a:solidFill>
                  <a:srgbClr val="0000FF"/>
                </a:solidFill>
                <a:latin typeface="Segoe UI" panose="020B0502040204020203" pitchFamily="34" charset="0"/>
                <a:cs typeface="Segoe UI" panose="020B0502040204020203" pitchFamily="34" charset="0"/>
              </a:rPr>
              <a:t>A function must be defined/created before it can be used.</a:t>
            </a:r>
          </a:p>
          <a:p>
            <a:pPr marL="0" indent="0">
              <a:buNone/>
            </a:pPr>
            <a:r>
              <a:rPr lang="en-US" sz="1000" dirty="0">
                <a:solidFill>
                  <a:srgbClr val="0000FF"/>
                </a:solidFill>
                <a:latin typeface="Segoe UI" panose="020B0502040204020203" pitchFamily="34" charset="0"/>
                <a:cs typeface="Segoe UI" panose="020B0502040204020203" pitchFamily="34" charset="0"/>
              </a:rPr>
              <a:t>  </a:t>
            </a:r>
          </a:p>
          <a:p>
            <a:pPr>
              <a:buFont typeface="Wingdings" panose="05000000000000000000" pitchFamily="2" charset="2"/>
              <a:buChar char="§"/>
            </a:pPr>
            <a:r>
              <a:rPr lang="en-US" sz="2400" dirty="0">
                <a:solidFill>
                  <a:srgbClr val="0000FF"/>
                </a:solidFill>
                <a:latin typeface="Segoe UI" panose="020B0502040204020203" pitchFamily="34" charset="0"/>
                <a:cs typeface="Segoe UI" panose="020B0502040204020203" pitchFamily="34" charset="0"/>
              </a:rPr>
              <a:t>A function can be defined/created </a:t>
            </a:r>
            <a:r>
              <a:rPr lang="en-US" sz="2400" b="1" dirty="0">
                <a:solidFill>
                  <a:srgbClr val="0000FF"/>
                </a:solidFill>
                <a:latin typeface="Segoe UI" panose="020B0502040204020203" pitchFamily="34" charset="0"/>
                <a:cs typeface="Segoe UI" panose="020B0502040204020203" pitchFamily="34" charset="0"/>
              </a:rPr>
              <a:t>within a program </a:t>
            </a:r>
            <a:r>
              <a:rPr lang="en-US" sz="2400" dirty="0">
                <a:solidFill>
                  <a:srgbClr val="0000FF"/>
                </a:solidFill>
                <a:latin typeface="Segoe UI" panose="020B0502040204020203" pitchFamily="34" charset="0"/>
                <a:cs typeface="Segoe UI" panose="020B0502040204020203" pitchFamily="34" charset="0"/>
              </a:rPr>
              <a:t>or in a </a:t>
            </a:r>
            <a:r>
              <a:rPr lang="en-US" sz="2400" b="1" dirty="0">
                <a:solidFill>
                  <a:srgbClr val="0000FF"/>
                </a:solidFill>
                <a:latin typeface="Segoe UI" panose="020B0502040204020203" pitchFamily="34" charset="0"/>
                <a:cs typeface="Segoe UI" panose="020B0502040204020203" pitchFamily="34" charset="0"/>
              </a:rPr>
              <a:t>separate Python file (module).</a:t>
            </a:r>
          </a:p>
          <a:p>
            <a:pPr marL="0" indent="0">
              <a:buNone/>
            </a:pPr>
            <a:r>
              <a:rPr lang="en-US" sz="1000" dirty="0">
                <a:solidFill>
                  <a:srgbClr val="0000FF"/>
                </a:solidFill>
                <a:latin typeface="Segoe UI" panose="020B0502040204020203" pitchFamily="34" charset="0"/>
                <a:cs typeface="Segoe UI" panose="020B0502040204020203" pitchFamily="34" charset="0"/>
              </a:rPr>
              <a:t>  </a:t>
            </a:r>
          </a:p>
          <a:p>
            <a:pPr>
              <a:buFont typeface="Wingdings" panose="05000000000000000000" pitchFamily="2" charset="2"/>
              <a:buChar char="§"/>
            </a:pPr>
            <a:r>
              <a:rPr lang="en-US" sz="2400" dirty="0">
                <a:solidFill>
                  <a:srgbClr val="0000FF"/>
                </a:solidFill>
                <a:latin typeface="Segoe UI" panose="020B0502040204020203" pitchFamily="34" charset="0"/>
                <a:cs typeface="Segoe UI" panose="020B0502040204020203" pitchFamily="34" charset="0"/>
              </a:rPr>
              <a:t>A function defined/created by the programmer/user is known as a </a:t>
            </a:r>
            <a:r>
              <a:rPr lang="en-US" sz="2400" b="1" dirty="0">
                <a:solidFill>
                  <a:srgbClr val="0000FF"/>
                </a:solidFill>
                <a:latin typeface="Segoe UI" panose="020B0502040204020203" pitchFamily="34" charset="0"/>
                <a:cs typeface="Segoe UI" panose="020B0502040204020203" pitchFamily="34" charset="0"/>
              </a:rPr>
              <a:t>user-defined function</a:t>
            </a:r>
            <a:r>
              <a:rPr lang="en-US" sz="2400" dirty="0">
                <a:solidFill>
                  <a:srgbClr val="0000FF"/>
                </a:solidFill>
                <a:latin typeface="Segoe UI" panose="020B0502040204020203" pitchFamily="34" charset="0"/>
                <a:cs typeface="Segoe UI" panose="020B0502040204020203" pitchFamily="34" charset="0"/>
              </a:rPr>
              <a:t>.</a:t>
            </a:r>
            <a:endParaRPr lang="en-US" sz="2400" dirty="0">
              <a:latin typeface="Segoe UI" panose="020B0502040204020203" pitchFamily="34" charset="0"/>
              <a:cs typeface="Segoe UI" panose="020B0502040204020203" pitchFamily="34" charset="0"/>
            </a:endParaRPr>
          </a:p>
          <a:p>
            <a:pPr marL="0" indent="0">
              <a:buNone/>
            </a:pPr>
            <a:endParaRPr lang="en-SG" sz="2400" dirty="0">
              <a:latin typeface="Segoe UI" panose="020B0502040204020203" pitchFamily="34" charset="0"/>
              <a:cs typeface="Segoe UI" panose="020B0502040204020203" pitchFamily="34" charset="0"/>
            </a:endParaRPr>
          </a:p>
        </p:txBody>
      </p:sp>
      <p:pic>
        <p:nvPicPr>
          <p:cNvPr id="6" name="Audio 5">
            <a:hlinkClick r:id="" action="ppaction://media"/>
            <a:extLst>
              <a:ext uri="{FF2B5EF4-FFF2-40B4-BE49-F238E27FC236}">
                <a16:creationId xmlns:a16="http://schemas.microsoft.com/office/drawing/2014/main" id="{94804B23-44B4-4CDB-AF62-6C90DB96612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901507444"/>
      </p:ext>
    </p:extLst>
  </p:cSld>
  <p:clrMapOvr>
    <a:masterClrMapping/>
  </p:clrMapOvr>
  <mc:AlternateContent xmlns:mc="http://schemas.openxmlformats.org/markup-compatibility/2006" xmlns:p14="http://schemas.microsoft.com/office/powerpoint/2010/main">
    <mc:Choice Requires="p14">
      <p:transition spd="slow" advTm="46727">
        <p14:flip dir="r"/>
      </p:transition>
    </mc:Choice>
    <mc:Fallback xmlns="">
      <p:transition spd="slow" advTm="467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8FAF-F994-498A-8BC8-9ADCED74E237}"/>
              </a:ext>
            </a:extLst>
          </p:cNvPr>
          <p:cNvSpPr>
            <a:spLocks noGrp="1"/>
          </p:cNvSpPr>
          <p:nvPr>
            <p:ph type="title"/>
          </p:nvPr>
        </p:nvSpPr>
        <p:spPr/>
        <p:txBody>
          <a:bodyPr/>
          <a:lstStyle/>
          <a:p>
            <a:r>
              <a:rPr lang="en-SG" dirty="0">
                <a:latin typeface="Segoe UI" panose="020B0502040204020203" pitchFamily="34" charset="0"/>
                <a:cs typeface="Segoe UI" panose="020B0502040204020203" pitchFamily="34" charset="0"/>
              </a:rPr>
              <a:t>Defining a Function in a Module</a:t>
            </a:r>
            <a:endParaRPr lang="en-SG" b="0" i="1" dirty="0">
              <a:latin typeface="Segoe UI" panose="020B0502040204020203" pitchFamily="34" charset="0"/>
              <a:cs typeface="Segoe UI" panose="020B0502040204020203" pitchFamily="34" charset="0"/>
            </a:endParaRPr>
          </a:p>
        </p:txBody>
      </p:sp>
      <p:sp>
        <p:nvSpPr>
          <p:cNvPr id="7" name="Content Placeholder 2">
            <a:extLst>
              <a:ext uri="{FF2B5EF4-FFF2-40B4-BE49-F238E27FC236}">
                <a16:creationId xmlns:a16="http://schemas.microsoft.com/office/drawing/2014/main" id="{9F1A4D26-B831-427D-B6D3-A3C575140D42}"/>
              </a:ext>
            </a:extLst>
          </p:cNvPr>
          <p:cNvSpPr>
            <a:spLocks noGrp="1"/>
          </p:cNvSpPr>
          <p:nvPr>
            <p:ph idx="1"/>
          </p:nvPr>
        </p:nvSpPr>
        <p:spPr>
          <a:xfrm>
            <a:off x="4267200" y="1002108"/>
            <a:ext cx="4495800" cy="4625181"/>
          </a:xfrm>
          <a:solidFill>
            <a:schemeClr val="bg1">
              <a:lumMod val="85000"/>
            </a:schemeClr>
          </a:solidFill>
          <a:ln>
            <a:solidFill>
              <a:schemeClr val="tx1"/>
            </a:solidFill>
          </a:ln>
        </p:spPr>
        <p:txBody>
          <a:bodyPr/>
          <a:lstStyle/>
          <a:p>
            <a:pPr marL="0" lvl="0" indent="0">
              <a:spcBef>
                <a:spcPts val="0"/>
              </a:spcBef>
              <a:buNone/>
            </a:pPr>
            <a:r>
              <a:rPr lang="en-SG" sz="2000" dirty="0">
                <a:solidFill>
                  <a:srgbClr val="FF6600"/>
                </a:solidFill>
                <a:latin typeface="Consolas" panose="020B0609020204030204" pitchFamily="49" charset="0"/>
                <a:cs typeface="Segoe UI" panose="020B0502040204020203" pitchFamily="34" charset="0"/>
              </a:rPr>
              <a:t># program</a:t>
            </a:r>
          </a:p>
          <a:p>
            <a:pPr marL="0" indent="0">
              <a:spcBef>
                <a:spcPts val="0"/>
              </a:spcBef>
              <a:buNone/>
            </a:pPr>
            <a:r>
              <a:rPr lang="en-SG" sz="2000" dirty="0">
                <a:solidFill>
                  <a:srgbClr val="0000FF"/>
                </a:solidFill>
                <a:latin typeface="Consolas" panose="020B0609020204030204" pitchFamily="49" charset="0"/>
                <a:cs typeface="Segoe UI" panose="020B0502040204020203" pitchFamily="34" charset="0"/>
              </a:rPr>
              <a:t>import </a:t>
            </a:r>
            <a:r>
              <a:rPr lang="en-SG" sz="2000" dirty="0" err="1">
                <a:solidFill>
                  <a:srgbClr val="0000FF"/>
                </a:solidFill>
                <a:latin typeface="Consolas" panose="020B0609020204030204" pitchFamily="49" charset="0"/>
                <a:cs typeface="Segoe UI" panose="020B0502040204020203" pitchFamily="34" charset="0"/>
              </a:rPr>
              <a:t>fn</a:t>
            </a:r>
            <a:r>
              <a:rPr lang="en-SG" sz="2000" dirty="0">
                <a:solidFill>
                  <a:srgbClr val="0000FF"/>
                </a:solidFill>
                <a:latin typeface="Consolas" panose="020B0609020204030204" pitchFamily="49" charset="0"/>
                <a:cs typeface="Segoe UI" panose="020B0502040204020203" pitchFamily="34" charset="0"/>
              </a:rPr>
              <a:t>  </a:t>
            </a:r>
            <a:r>
              <a:rPr lang="en-SG" sz="2000" dirty="0">
                <a:solidFill>
                  <a:srgbClr val="FF6600"/>
                </a:solidFill>
                <a:latin typeface="Consolas" panose="020B0609020204030204" pitchFamily="49" charset="0"/>
                <a:cs typeface="Segoe UI" panose="020B0502040204020203" pitchFamily="34" charset="0"/>
              </a:rPr>
              <a:t># import module</a:t>
            </a:r>
            <a:endParaRPr lang="en-SG" sz="2000" dirty="0">
              <a:solidFill>
                <a:srgbClr val="0000FF"/>
              </a:solidFill>
              <a:latin typeface="Consolas" panose="020B0609020204030204" pitchFamily="49" charset="0"/>
              <a:cs typeface="Segoe UI" panose="020B0502040204020203" pitchFamily="34" charset="0"/>
            </a:endParaRPr>
          </a:p>
          <a:p>
            <a:pPr marL="0" lvl="0" indent="0">
              <a:lnSpc>
                <a:spcPct val="150000"/>
              </a:lnSpc>
              <a:spcBef>
                <a:spcPts val="0"/>
              </a:spcBef>
              <a:spcAft>
                <a:spcPts val="0"/>
              </a:spcAft>
              <a:buNone/>
            </a:pPr>
            <a:r>
              <a:rPr lang="en-SG" sz="2000" dirty="0">
                <a:solidFill>
                  <a:schemeClr val="tx1"/>
                </a:solidFill>
                <a:latin typeface="Consolas" panose="020B0609020204030204" pitchFamily="49" charset="0"/>
                <a:cs typeface="Segoe UI" panose="020B0502040204020203" pitchFamily="34" charset="0"/>
              </a:rPr>
              <a:t>n1 = </a:t>
            </a:r>
            <a:r>
              <a:rPr lang="en-SG" sz="2000" dirty="0">
                <a:solidFill>
                  <a:srgbClr val="0000FF"/>
                </a:solidFill>
                <a:latin typeface="Consolas" panose="020B0609020204030204" pitchFamily="49" charset="0"/>
                <a:cs typeface="Segoe UI" panose="020B0502040204020203" pitchFamily="34" charset="0"/>
              </a:rPr>
              <a:t>fn.random100()</a:t>
            </a:r>
          </a:p>
          <a:p>
            <a:pPr marL="0" lvl="0" indent="0">
              <a:lnSpc>
                <a:spcPct val="150000"/>
              </a:lnSpc>
              <a:spcBef>
                <a:spcPts val="0"/>
              </a:spcBef>
              <a:spcAft>
                <a:spcPts val="0"/>
              </a:spcAft>
              <a:buNone/>
            </a:pPr>
            <a:r>
              <a:rPr lang="en-SG" sz="2000" dirty="0">
                <a:solidFill>
                  <a:schemeClr val="tx1"/>
                </a:solidFill>
                <a:latin typeface="Consolas" panose="020B0609020204030204" pitchFamily="49" charset="0"/>
                <a:cs typeface="Segoe UI" panose="020B0502040204020203" pitchFamily="34" charset="0"/>
              </a:rPr>
              <a:t>n2 = </a:t>
            </a:r>
            <a:r>
              <a:rPr lang="en-SG" sz="2000" dirty="0">
                <a:solidFill>
                  <a:srgbClr val="0000FF"/>
                </a:solidFill>
                <a:latin typeface="Consolas" panose="020B0609020204030204" pitchFamily="49" charset="0"/>
                <a:cs typeface="Segoe UI" panose="020B0502040204020203" pitchFamily="34" charset="0"/>
              </a:rPr>
              <a:t>fn.random100()</a:t>
            </a:r>
          </a:p>
          <a:p>
            <a:pPr marL="0" lvl="0" indent="0">
              <a:lnSpc>
                <a:spcPct val="150000"/>
              </a:lnSpc>
              <a:spcBef>
                <a:spcPts val="0"/>
              </a:spcBef>
              <a:spcAft>
                <a:spcPts val="0"/>
              </a:spcAft>
              <a:buNone/>
            </a:pPr>
            <a:r>
              <a:rPr lang="en-SG" sz="2000" dirty="0">
                <a:solidFill>
                  <a:schemeClr val="tx1"/>
                </a:solidFill>
                <a:latin typeface="Consolas" panose="020B0609020204030204" pitchFamily="49" charset="0"/>
                <a:cs typeface="Segoe UI" panose="020B0502040204020203" pitchFamily="34" charset="0"/>
              </a:rPr>
              <a:t>result = </a:t>
            </a:r>
            <a:r>
              <a:rPr lang="en-SG" sz="2000" dirty="0" err="1">
                <a:solidFill>
                  <a:srgbClr val="0000FF"/>
                </a:solidFill>
                <a:latin typeface="Consolas" panose="020B0609020204030204" pitchFamily="49" charset="0"/>
                <a:cs typeface="Segoe UI" panose="020B0502040204020203" pitchFamily="34" charset="0"/>
              </a:rPr>
              <a:t>fn.max</a:t>
            </a:r>
            <a:r>
              <a:rPr lang="en-SG" sz="2000" dirty="0">
                <a:solidFill>
                  <a:srgbClr val="0000FF"/>
                </a:solidFill>
                <a:latin typeface="Consolas" panose="020B0609020204030204" pitchFamily="49" charset="0"/>
                <a:cs typeface="Segoe UI" panose="020B0502040204020203" pitchFamily="34" charset="0"/>
              </a:rPr>
              <a:t>(n1,n2)</a:t>
            </a:r>
          </a:p>
          <a:p>
            <a:pPr marL="0" lvl="0" indent="0">
              <a:lnSpc>
                <a:spcPct val="150000"/>
              </a:lnSpc>
              <a:spcBef>
                <a:spcPts val="0"/>
              </a:spcBef>
              <a:spcAft>
                <a:spcPts val="0"/>
              </a:spcAft>
              <a:buNone/>
            </a:pPr>
            <a:r>
              <a:rPr lang="pt-BR" sz="2000" dirty="0">
                <a:solidFill>
                  <a:schemeClr val="tx1"/>
                </a:solidFill>
                <a:latin typeface="Consolas" panose="020B0609020204030204" pitchFamily="49" charset="0"/>
                <a:cs typeface="Segoe UI" panose="020B0502040204020203" pitchFamily="34" charset="0"/>
              </a:rPr>
              <a:t>print("n1  =", n1)</a:t>
            </a:r>
          </a:p>
          <a:p>
            <a:pPr marL="0" lvl="0" indent="0">
              <a:lnSpc>
                <a:spcPct val="150000"/>
              </a:lnSpc>
              <a:spcBef>
                <a:spcPts val="0"/>
              </a:spcBef>
              <a:spcAft>
                <a:spcPts val="0"/>
              </a:spcAft>
              <a:buNone/>
            </a:pPr>
            <a:r>
              <a:rPr lang="pt-BR" sz="2000" dirty="0">
                <a:solidFill>
                  <a:schemeClr val="tx1"/>
                </a:solidFill>
                <a:latin typeface="Consolas" panose="020B0609020204030204" pitchFamily="49" charset="0"/>
                <a:cs typeface="Segoe UI" panose="020B0502040204020203" pitchFamily="34" charset="0"/>
              </a:rPr>
              <a:t>print("n2  =", n2)</a:t>
            </a:r>
          </a:p>
          <a:p>
            <a:pPr marL="0" lvl="0" indent="0">
              <a:lnSpc>
                <a:spcPct val="150000"/>
              </a:lnSpc>
              <a:spcBef>
                <a:spcPts val="0"/>
              </a:spcBef>
              <a:spcAft>
                <a:spcPts val="0"/>
              </a:spcAft>
              <a:buNone/>
            </a:pPr>
            <a:r>
              <a:rPr lang="pt-BR" sz="2000" dirty="0">
                <a:solidFill>
                  <a:schemeClr val="tx1"/>
                </a:solidFill>
                <a:latin typeface="Consolas" panose="020B0609020204030204" pitchFamily="49" charset="0"/>
                <a:cs typeface="Segoe UI" panose="020B0502040204020203" pitchFamily="34" charset="0"/>
              </a:rPr>
              <a:t>print("max =", result) </a:t>
            </a:r>
            <a:r>
              <a:rPr lang="en-SG" sz="2000" dirty="0">
                <a:solidFill>
                  <a:schemeClr val="tx1"/>
                </a:solidFill>
                <a:latin typeface="Consolas" panose="020B0609020204030204" pitchFamily="49" charset="0"/>
                <a:cs typeface="Segoe UI" panose="020B0502040204020203" pitchFamily="34" charset="0"/>
              </a:rPr>
              <a:t>)</a:t>
            </a:r>
          </a:p>
          <a:p>
            <a:pPr marL="0" lvl="0" indent="0">
              <a:spcBef>
                <a:spcPts val="0"/>
              </a:spcBef>
              <a:spcAft>
                <a:spcPts val="600"/>
              </a:spcAft>
              <a:buNone/>
            </a:pPr>
            <a:endParaRPr lang="en-SG" sz="2000" dirty="0">
              <a:solidFill>
                <a:srgbClr val="0000FF"/>
              </a:solidFill>
              <a:latin typeface="Consolas" panose="020B0609020204030204" pitchFamily="49" charset="0"/>
              <a:cs typeface="Segoe UI" panose="020B0502040204020203" pitchFamily="34" charset="0"/>
            </a:endParaRPr>
          </a:p>
          <a:p>
            <a:pPr marL="0" lvl="0" indent="0">
              <a:spcBef>
                <a:spcPts val="0"/>
              </a:spcBef>
              <a:buNone/>
            </a:pPr>
            <a:endParaRPr lang="en-SG" sz="2000" dirty="0">
              <a:solidFill>
                <a:srgbClr val="0000FF"/>
              </a:solidFill>
              <a:latin typeface="Consolas" panose="020B0609020204030204" pitchFamily="49" charset="0"/>
              <a:cs typeface="Segoe UI" panose="020B0502040204020203" pitchFamily="34" charset="0"/>
            </a:endParaRPr>
          </a:p>
        </p:txBody>
      </p:sp>
      <p:sp>
        <p:nvSpPr>
          <p:cNvPr id="4" name="Content Placeholder 2">
            <a:extLst>
              <a:ext uri="{FF2B5EF4-FFF2-40B4-BE49-F238E27FC236}">
                <a16:creationId xmlns:a16="http://schemas.microsoft.com/office/drawing/2014/main" id="{809A16FD-67CF-4280-9ACE-672EA2F36BF5}"/>
              </a:ext>
            </a:extLst>
          </p:cNvPr>
          <p:cNvSpPr txBox="1">
            <a:spLocks/>
          </p:cNvSpPr>
          <p:nvPr/>
        </p:nvSpPr>
        <p:spPr bwMode="auto">
          <a:xfrm>
            <a:off x="381000" y="1066800"/>
            <a:ext cx="3429000" cy="4495799"/>
          </a:xfrm>
          <a:prstGeom prst="rect">
            <a:avLst/>
          </a:prstGeom>
          <a:solidFill>
            <a:srgbClr val="CCFFFF"/>
          </a:solidFill>
          <a:ln w="9525">
            <a:solidFill>
              <a:schemeClr val="tx1"/>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marL="0" indent="0">
              <a:spcBef>
                <a:spcPts val="0"/>
              </a:spcBef>
              <a:buFontTx/>
              <a:buNone/>
            </a:pPr>
            <a:r>
              <a:rPr lang="en-SG" sz="2000" kern="0">
                <a:solidFill>
                  <a:srgbClr val="FF6600"/>
                </a:solidFill>
                <a:latin typeface="Consolas" panose="020B0609020204030204" pitchFamily="49" charset="0"/>
                <a:cs typeface="Segoe UI" panose="020B0502040204020203" pitchFamily="34" charset="0"/>
              </a:rPr>
              <a:t># fn.py (fn module)</a:t>
            </a:r>
          </a:p>
          <a:p>
            <a:pPr marL="0" indent="0">
              <a:spcBef>
                <a:spcPts val="0"/>
              </a:spcBef>
              <a:buFontTx/>
              <a:buNone/>
            </a:pPr>
            <a:r>
              <a:rPr lang="en-SG" sz="2000" kern="0">
                <a:solidFill>
                  <a:srgbClr val="0000FF"/>
                </a:solidFill>
                <a:latin typeface="Consolas" panose="020B0609020204030204" pitchFamily="49" charset="0"/>
                <a:cs typeface="Segoe UI" panose="020B0502040204020203" pitchFamily="34" charset="0"/>
              </a:rPr>
              <a:t>import random</a:t>
            </a:r>
          </a:p>
          <a:p>
            <a:pPr marL="0" indent="0">
              <a:spcBef>
                <a:spcPts val="0"/>
              </a:spcBef>
              <a:buFontTx/>
              <a:buNone/>
            </a:pPr>
            <a:endParaRPr lang="en-SG" sz="2000" kern="0">
              <a:solidFill>
                <a:srgbClr val="0000FF"/>
              </a:solidFill>
              <a:latin typeface="Consolas" panose="020B0609020204030204" pitchFamily="49" charset="0"/>
              <a:cs typeface="Segoe UI" panose="020B0502040204020203" pitchFamily="34" charset="0"/>
            </a:endParaRPr>
          </a:p>
          <a:p>
            <a:pPr marL="0" indent="0">
              <a:spcBef>
                <a:spcPts val="0"/>
              </a:spcBef>
              <a:buFontTx/>
              <a:buNone/>
            </a:pPr>
            <a:r>
              <a:rPr lang="en-SG" sz="2000" kern="0">
                <a:solidFill>
                  <a:srgbClr val="0000FF"/>
                </a:solidFill>
                <a:latin typeface="Consolas" panose="020B0609020204030204" pitchFamily="49" charset="0"/>
                <a:cs typeface="Segoe UI" panose="020B0502040204020203" pitchFamily="34" charset="0"/>
              </a:rPr>
              <a:t>def random100():</a:t>
            </a:r>
          </a:p>
          <a:p>
            <a:pPr marL="0" indent="0">
              <a:spcBef>
                <a:spcPts val="0"/>
              </a:spcBef>
              <a:buFontTx/>
              <a:buNone/>
            </a:pPr>
            <a:r>
              <a:rPr lang="en-SG" sz="2000" kern="0">
                <a:solidFill>
                  <a:srgbClr val="0000FF"/>
                </a:solidFill>
                <a:latin typeface="Consolas" panose="020B0609020204030204" pitchFamily="49" charset="0"/>
                <a:cs typeface="Segoe UI" panose="020B0502040204020203" pitchFamily="34" charset="0"/>
              </a:rPr>
              <a:t>    . . .</a:t>
            </a:r>
          </a:p>
          <a:p>
            <a:pPr marL="0" indent="0">
              <a:spcBef>
                <a:spcPts val="0"/>
              </a:spcBef>
              <a:buFontTx/>
              <a:buNone/>
            </a:pPr>
            <a:r>
              <a:rPr lang="en-SG" sz="2000" kern="0">
                <a:solidFill>
                  <a:srgbClr val="0000FF"/>
                </a:solidFill>
                <a:latin typeface="Consolas" panose="020B0609020204030204" pitchFamily="49" charset="0"/>
                <a:cs typeface="Segoe UI" panose="020B0502040204020203" pitchFamily="34" charset="0"/>
              </a:rPr>
              <a:t>    . . .</a:t>
            </a:r>
          </a:p>
          <a:p>
            <a:pPr marL="0" indent="0">
              <a:spcBef>
                <a:spcPts val="0"/>
              </a:spcBef>
              <a:buFontTx/>
              <a:buNone/>
            </a:pPr>
            <a:r>
              <a:rPr lang="en-SG" sz="2000" kern="0">
                <a:solidFill>
                  <a:srgbClr val="0000FF"/>
                </a:solidFill>
                <a:latin typeface="Consolas" panose="020B0609020204030204" pitchFamily="49" charset="0"/>
                <a:cs typeface="Segoe UI" panose="020B0502040204020203" pitchFamily="34" charset="0"/>
              </a:rPr>
              <a:t>    return result</a:t>
            </a:r>
          </a:p>
          <a:p>
            <a:pPr marL="0" indent="0">
              <a:spcBef>
                <a:spcPts val="0"/>
              </a:spcBef>
              <a:buFontTx/>
              <a:buNone/>
            </a:pPr>
            <a:endParaRPr lang="en-SG" sz="2000" kern="0">
              <a:solidFill>
                <a:srgbClr val="FF6600"/>
              </a:solidFill>
              <a:latin typeface="Consolas" panose="020B0609020204030204" pitchFamily="49" charset="0"/>
              <a:cs typeface="Segoe UI" panose="020B0502040204020203" pitchFamily="34" charset="0"/>
            </a:endParaRPr>
          </a:p>
          <a:p>
            <a:pPr marL="0" indent="0">
              <a:spcBef>
                <a:spcPts val="0"/>
              </a:spcBef>
              <a:buFontTx/>
              <a:buNone/>
            </a:pPr>
            <a:r>
              <a:rPr lang="en-SG" sz="2000" kern="0">
                <a:solidFill>
                  <a:srgbClr val="0000FF"/>
                </a:solidFill>
                <a:latin typeface="Consolas" panose="020B0609020204030204" pitchFamily="49" charset="0"/>
                <a:cs typeface="Segoe UI" panose="020B0502040204020203" pitchFamily="34" charset="0"/>
              </a:rPr>
              <a:t>def max(x, y):</a:t>
            </a:r>
          </a:p>
          <a:p>
            <a:pPr marL="0" indent="0">
              <a:spcBef>
                <a:spcPts val="0"/>
              </a:spcBef>
              <a:buFontTx/>
              <a:buNone/>
            </a:pPr>
            <a:r>
              <a:rPr lang="en-SG" sz="2000" kern="0">
                <a:solidFill>
                  <a:srgbClr val="0000FF"/>
                </a:solidFill>
                <a:latin typeface="Consolas" panose="020B0609020204030204" pitchFamily="49" charset="0"/>
                <a:cs typeface="Segoe UI" panose="020B0502040204020203" pitchFamily="34" charset="0"/>
              </a:rPr>
              <a:t>    . . .</a:t>
            </a:r>
          </a:p>
          <a:p>
            <a:pPr marL="0" indent="0">
              <a:spcBef>
                <a:spcPts val="0"/>
              </a:spcBef>
              <a:buFontTx/>
              <a:buNone/>
            </a:pPr>
            <a:r>
              <a:rPr lang="en-SG" sz="2000" kern="0">
                <a:solidFill>
                  <a:srgbClr val="0000FF"/>
                </a:solidFill>
                <a:latin typeface="Consolas" panose="020B0609020204030204" pitchFamily="49" charset="0"/>
                <a:cs typeface="Segoe UI" panose="020B0502040204020203" pitchFamily="34" charset="0"/>
              </a:rPr>
              <a:t>    . . .</a:t>
            </a:r>
          </a:p>
          <a:p>
            <a:pPr marL="0" indent="0">
              <a:spcBef>
                <a:spcPts val="0"/>
              </a:spcBef>
              <a:buFontTx/>
              <a:buNone/>
            </a:pPr>
            <a:r>
              <a:rPr lang="en-SG" sz="2000" kern="0">
                <a:solidFill>
                  <a:srgbClr val="0000FF"/>
                </a:solidFill>
                <a:latin typeface="Consolas" panose="020B0609020204030204" pitchFamily="49" charset="0"/>
                <a:cs typeface="Segoe UI" panose="020B0502040204020203" pitchFamily="34" charset="0"/>
              </a:rPr>
              <a:t>    return result</a:t>
            </a:r>
          </a:p>
          <a:p>
            <a:pPr marL="0" indent="0">
              <a:spcBef>
                <a:spcPts val="0"/>
              </a:spcBef>
              <a:buFontTx/>
              <a:buNone/>
            </a:pPr>
            <a:endParaRPr lang="en-SG" sz="2000" kern="0">
              <a:solidFill>
                <a:schemeClr val="tx1"/>
              </a:solidFill>
              <a:latin typeface="Consolas" panose="020B0609020204030204" pitchFamily="49" charset="0"/>
              <a:cs typeface="Segoe UI" panose="020B0502040204020203" pitchFamily="34" charset="0"/>
            </a:endParaRPr>
          </a:p>
          <a:p>
            <a:pPr marL="0" indent="0">
              <a:spcBef>
                <a:spcPts val="0"/>
              </a:spcBef>
              <a:buFontTx/>
              <a:buNone/>
            </a:pPr>
            <a:endParaRPr lang="en-SG" sz="2000" kern="0">
              <a:solidFill>
                <a:schemeClr val="tx1"/>
              </a:solidFill>
              <a:latin typeface="Consolas" panose="020B0609020204030204" pitchFamily="49" charset="0"/>
              <a:cs typeface="Segoe UI" panose="020B0502040204020203" pitchFamily="34" charset="0"/>
            </a:endParaRPr>
          </a:p>
          <a:p>
            <a:pPr marL="0" indent="0">
              <a:spcBef>
                <a:spcPts val="0"/>
              </a:spcBef>
              <a:buFontTx/>
              <a:buNone/>
            </a:pPr>
            <a:endParaRPr lang="en-SG" sz="2000" kern="0">
              <a:solidFill>
                <a:srgbClr val="FF6600"/>
              </a:solidFill>
              <a:latin typeface="Consolas" panose="020B0609020204030204" pitchFamily="49" charset="0"/>
              <a:cs typeface="Segoe UI" panose="020B0502040204020203" pitchFamily="34" charset="0"/>
            </a:endParaRPr>
          </a:p>
        </p:txBody>
      </p:sp>
      <p:pic>
        <p:nvPicPr>
          <p:cNvPr id="5" name="Audio 4">
            <a:hlinkClick r:id="" action="ppaction://media"/>
            <a:extLst>
              <a:ext uri="{FF2B5EF4-FFF2-40B4-BE49-F238E27FC236}">
                <a16:creationId xmlns:a16="http://schemas.microsoft.com/office/drawing/2014/main" id="{34B3BDB2-8FCC-462A-936B-19907E0DBE8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437887184"/>
      </p:ext>
    </p:extLst>
  </p:cSld>
  <p:clrMapOvr>
    <a:masterClrMapping/>
  </p:clrMapOvr>
  <mc:AlternateContent xmlns:mc="http://schemas.openxmlformats.org/markup-compatibility/2006" xmlns:p14="http://schemas.microsoft.com/office/powerpoint/2010/main">
    <mc:Choice Requires="p14">
      <p:transition spd="slow" advTm="29028">
        <p14:flip dir="r"/>
      </p:transition>
    </mc:Choice>
    <mc:Fallback xmlns="">
      <p:transition spd="slow" advTm="290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idx="4294967295"/>
          </p:nvPr>
        </p:nvSpPr>
        <p:spPr>
          <a:xfrm>
            <a:off x="76200" y="122238"/>
            <a:ext cx="8991600" cy="563562"/>
          </a:xfrm>
        </p:spPr>
        <p:txBody>
          <a:bodyPr/>
          <a:lstStyle/>
          <a:p>
            <a:pPr>
              <a:defRPr/>
            </a:pPr>
            <a:r>
              <a:rPr lang="en-US"/>
              <a:t>Summary</a:t>
            </a:r>
          </a:p>
        </p:txBody>
      </p:sp>
      <p:sp>
        <p:nvSpPr>
          <p:cNvPr id="8196" name="Rectangle 6"/>
          <p:cNvSpPr>
            <a:spLocks noGrp="1" noChangeArrowheads="1"/>
          </p:cNvSpPr>
          <p:nvPr>
            <p:ph type="body" idx="1"/>
          </p:nvPr>
        </p:nvSpPr>
        <p:spPr>
          <a:xfrm>
            <a:off x="228600" y="884238"/>
            <a:ext cx="8382000" cy="4373562"/>
          </a:xfrm>
        </p:spPr>
        <p:txBody>
          <a:bodyPr/>
          <a:lstStyle/>
          <a:p>
            <a:r>
              <a:rPr lang="en-US" altLang="en-US" dirty="0">
                <a:latin typeface="Arial" panose="020B0604020202020204" pitchFamily="34" charset="0"/>
                <a:cs typeface="Arial" panose="020B0604020202020204" pitchFamily="34" charset="0"/>
              </a:rPr>
              <a:t>Functions are blocks of code given a unique name</a:t>
            </a:r>
          </a:p>
          <a:p>
            <a:pPr lvl="1"/>
            <a:r>
              <a:rPr lang="en-US" altLang="en-US" dirty="0">
                <a:latin typeface="Arial" panose="020B0604020202020204" pitchFamily="34" charset="0"/>
                <a:cs typeface="Arial" panose="020B0604020202020204" pitchFamily="34" charset="0"/>
              </a:rPr>
              <a:t>May have zero or more parameters</a:t>
            </a:r>
          </a:p>
          <a:p>
            <a:pPr lvl="1"/>
            <a:r>
              <a:rPr lang="en-US" altLang="en-US" dirty="0">
                <a:latin typeface="Arial" panose="020B0604020202020204" pitchFamily="34" charset="0"/>
                <a:cs typeface="Arial" panose="020B0604020202020204" pitchFamily="34" charset="0"/>
              </a:rPr>
              <a:t>May have zero or more return values</a:t>
            </a:r>
          </a:p>
          <a:p>
            <a:r>
              <a:rPr lang="en-US" altLang="en-US" dirty="0">
                <a:latin typeface="Arial" panose="020B0604020202020204" pitchFamily="34" charset="0"/>
                <a:cs typeface="Arial" panose="020B0604020202020204" pitchFamily="34" charset="0"/>
              </a:rPr>
              <a:t>Reusability </a:t>
            </a:r>
          </a:p>
          <a:p>
            <a:pPr lvl="1"/>
            <a:r>
              <a:rPr lang="en-US" altLang="en-US" dirty="0">
                <a:latin typeface="Arial" panose="020B0604020202020204" pitchFamily="34" charset="0"/>
                <a:cs typeface="Arial" panose="020B0604020202020204" pitchFamily="34" charset="0"/>
              </a:rPr>
              <a:t>Once a function is defined, it can be used over and over and over again</a:t>
            </a:r>
          </a:p>
          <a:p>
            <a:pPr lvl="1"/>
            <a:r>
              <a:rPr lang="en-US" altLang="en-US" dirty="0">
                <a:latin typeface="Arial" panose="020B0604020202020204" pitchFamily="34" charset="0"/>
                <a:cs typeface="Arial" panose="020B0604020202020204" pitchFamily="34" charset="0"/>
              </a:rPr>
              <a:t>You can invoke the same function many times in your program (code reuse)</a:t>
            </a:r>
          </a:p>
        </p:txBody>
      </p:sp>
      <p:pic>
        <p:nvPicPr>
          <p:cNvPr id="2" name="Audio 1">
            <a:hlinkClick r:id="" action="ppaction://media"/>
            <a:extLst>
              <a:ext uri="{FF2B5EF4-FFF2-40B4-BE49-F238E27FC236}">
                <a16:creationId xmlns:a16="http://schemas.microsoft.com/office/drawing/2014/main" id="{E065A251-D528-4C1B-BF5D-64A77FEE71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47944164"/>
      </p:ext>
    </p:extLst>
  </p:cSld>
  <p:clrMapOvr>
    <a:masterClrMapping/>
  </p:clrMapOvr>
  <mc:AlternateContent xmlns:mc="http://schemas.openxmlformats.org/markup-compatibility/2006" xmlns:p14="http://schemas.microsoft.com/office/powerpoint/2010/main">
    <mc:Choice Requires="p14">
      <p:transition spd="slow" advTm="54308">
        <p14:flip dir="r"/>
      </p:transition>
    </mc:Choice>
    <mc:Fallback xmlns="">
      <p:transition spd="slow" advTm="543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p:txBody>
          <a:bodyPr/>
          <a:lstStyle/>
          <a:p>
            <a:pPr>
              <a:defRPr/>
            </a:pPr>
            <a:r>
              <a:rPr lang="en-US"/>
              <a:t>Reading Reference</a:t>
            </a:r>
          </a:p>
        </p:txBody>
      </p:sp>
      <p:sp>
        <p:nvSpPr>
          <p:cNvPr id="6148" name="Rectangle 6"/>
          <p:cNvSpPr>
            <a:spLocks noGrp="1" noChangeArrowheads="1"/>
          </p:cNvSpPr>
          <p:nvPr>
            <p:ph type="body" idx="1"/>
          </p:nvPr>
        </p:nvSpPr>
        <p:spPr>
          <a:xfrm>
            <a:off x="190500" y="990600"/>
            <a:ext cx="8763000" cy="4876800"/>
          </a:xfrm>
        </p:spPr>
        <p:txBody>
          <a:bodyPr/>
          <a:lstStyle/>
          <a:p>
            <a:r>
              <a:rPr lang="en-SG" altLang="en-US" dirty="0"/>
              <a:t>Functions (w3schools)</a:t>
            </a:r>
            <a:endParaRPr lang="en-US" altLang="en-US" dirty="0"/>
          </a:p>
          <a:p>
            <a:pPr lvl="1"/>
            <a:r>
              <a:rPr lang="en-US" altLang="en-US" dirty="0"/>
              <a:t>https://www.w3schools.com/python/python_functions.asp</a:t>
            </a:r>
          </a:p>
          <a:p>
            <a:r>
              <a:rPr lang="en-SG" dirty="0"/>
              <a:t>The Python Tutorial</a:t>
            </a:r>
            <a:endParaRPr lang="en-US" altLang="en-US" dirty="0"/>
          </a:p>
          <a:p>
            <a:pPr lvl="1"/>
            <a:r>
              <a:rPr lang="en-US" altLang="en-US" dirty="0">
                <a:hlinkClick r:id="rId5"/>
              </a:rPr>
              <a:t>https://docs.python.org/3/tutorial/</a:t>
            </a:r>
            <a:endParaRPr lang="en-US" altLang="en-US" dirty="0"/>
          </a:p>
          <a:p>
            <a:r>
              <a:rPr lang="en-US" altLang="en-US" dirty="0"/>
              <a:t>Using Functions in Python</a:t>
            </a:r>
          </a:p>
          <a:p>
            <a:pPr lvl="1"/>
            <a:r>
              <a:rPr lang="en-US" altLang="en-US" dirty="0">
                <a:hlinkClick r:id="rId6"/>
              </a:rPr>
              <a:t>https://www.youtube.com/watch?v=WRI4fXDIXWM</a:t>
            </a:r>
            <a:endParaRPr lang="en-US" altLang="en-US" dirty="0"/>
          </a:p>
          <a:p>
            <a:r>
              <a:rPr lang="en-US" altLang="en-US" dirty="0"/>
              <a:t>Why Use Functions?</a:t>
            </a:r>
          </a:p>
          <a:p>
            <a:pPr lvl="1"/>
            <a:r>
              <a:rPr lang="en-US" altLang="en-US" dirty="0"/>
              <a:t>https://realpython.com/lessons/why-use-functions/</a:t>
            </a:r>
          </a:p>
          <a:p>
            <a:pPr lvl="1"/>
            <a:endParaRPr lang="en-US" altLang="en-US" dirty="0"/>
          </a:p>
        </p:txBody>
      </p:sp>
      <p:pic>
        <p:nvPicPr>
          <p:cNvPr id="2" name="Audio 1">
            <a:hlinkClick r:id="" action="ppaction://media"/>
            <a:extLst>
              <a:ext uri="{FF2B5EF4-FFF2-40B4-BE49-F238E27FC236}">
                <a16:creationId xmlns:a16="http://schemas.microsoft.com/office/drawing/2014/main" id="{C26F1E21-48B8-49D8-A957-F8557B6EAA9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212157797"/>
      </p:ext>
    </p:extLst>
  </p:cSld>
  <p:clrMapOvr>
    <a:masterClrMapping/>
  </p:clrMapOvr>
  <mc:AlternateContent xmlns:mc="http://schemas.openxmlformats.org/markup-compatibility/2006" xmlns:p14="http://schemas.microsoft.com/office/powerpoint/2010/main">
    <mc:Choice Requires="p14">
      <p:transition spd="slow" advTm="16383">
        <p14:flip dir="r"/>
      </p:transition>
    </mc:Choice>
    <mc:Fallback xmlns="">
      <p:transition spd="slow" advTm="163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dirty="0">
                <a:latin typeface="Arial" panose="020B0604020202020204" pitchFamily="34" charset="0"/>
                <a:cs typeface="Arial" panose="020B0604020202020204" pitchFamily="34" charset="0"/>
              </a:rPr>
              <a:t>At the end of this lecture, you will ….</a:t>
            </a:r>
          </a:p>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Understand what is a function</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Be able to create user-defined functions</a:t>
            </a:r>
          </a:p>
          <a:p>
            <a:endParaRPr lang="en-US" dirty="0"/>
          </a:p>
          <a:p>
            <a:endParaRPr lang="en-US" dirty="0"/>
          </a:p>
          <a:p>
            <a:endParaRPr lang="en-US" dirty="0"/>
          </a:p>
        </p:txBody>
      </p:sp>
      <p:pic>
        <p:nvPicPr>
          <p:cNvPr id="5" name="Audio 4">
            <a:hlinkClick r:id="" action="ppaction://media"/>
            <a:extLst>
              <a:ext uri="{FF2B5EF4-FFF2-40B4-BE49-F238E27FC236}">
                <a16:creationId xmlns:a16="http://schemas.microsoft.com/office/drawing/2014/main" id="{9FC336D2-C0AB-4C32-BAD5-FD3B49C456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31562240"/>
      </p:ext>
    </p:extLst>
  </p:cSld>
  <p:clrMapOvr>
    <a:masterClrMapping/>
  </p:clrMapOvr>
  <mc:AlternateContent xmlns:mc="http://schemas.openxmlformats.org/markup-compatibility/2006" xmlns:p14="http://schemas.microsoft.com/office/powerpoint/2010/main">
    <mc:Choice Requires="p14">
      <p:transition spd="slow" advTm="13073">
        <p14:flip dir="r"/>
      </p:transition>
    </mc:Choice>
    <mc:Fallback xmlns="">
      <p:transition spd="slow" advTm="130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20B09-3737-43B5-8C19-17E690576214}"/>
              </a:ext>
            </a:extLst>
          </p:cNvPr>
          <p:cNvSpPr>
            <a:spLocks noGrp="1"/>
          </p:cNvSpPr>
          <p:nvPr>
            <p:ph type="title" idx="4294967295"/>
          </p:nvPr>
        </p:nvSpPr>
        <p:spPr>
          <a:xfrm>
            <a:off x="76200" y="122238"/>
            <a:ext cx="8991600" cy="563562"/>
          </a:xfrm>
        </p:spPr>
        <p:txBody>
          <a:bodyPr/>
          <a:lstStyle/>
          <a:p>
            <a:r>
              <a:rPr lang="en-SG" sz="2800" dirty="0"/>
              <a:t>What is a Function?</a:t>
            </a:r>
          </a:p>
        </p:txBody>
      </p:sp>
      <p:sp>
        <p:nvSpPr>
          <p:cNvPr id="16" name="TextBox 15"/>
          <p:cNvSpPr txBox="1"/>
          <p:nvPr/>
        </p:nvSpPr>
        <p:spPr>
          <a:xfrm>
            <a:off x="266700" y="990600"/>
            <a:ext cx="8610600" cy="3570208"/>
          </a:xfrm>
          <a:prstGeom prst="rect">
            <a:avLst/>
          </a:prstGeom>
          <a:noFill/>
        </p:spPr>
        <p:txBody>
          <a:bodyPr wrap="square" rtlCol="0">
            <a:spAutoFit/>
          </a:bodyPr>
          <a:lstStyle/>
          <a:p>
            <a:pPr marL="0" lvl="0" indent="0">
              <a:spcBef>
                <a:spcPts val="0"/>
              </a:spcBef>
              <a:buNone/>
            </a:pPr>
            <a:r>
              <a:rPr lang="en-US" sz="2800" b="1" dirty="0">
                <a:solidFill>
                  <a:srgbClr val="0000FF"/>
                </a:solidFill>
                <a:latin typeface="Segoe UI" panose="020B0502040204020203" pitchFamily="34" charset="0"/>
                <a:cs typeface="Segoe UI" panose="020B0502040204020203" pitchFamily="34" charset="0"/>
              </a:rPr>
              <a:t>Function</a:t>
            </a:r>
          </a:p>
          <a:p>
            <a:pPr marL="0" lvl="0" indent="0">
              <a:spcBef>
                <a:spcPts val="0"/>
              </a:spcBef>
              <a:buNone/>
            </a:pPr>
            <a:r>
              <a:rPr lang="en-US" sz="900" dirty="0">
                <a:solidFill>
                  <a:srgbClr val="0000FF"/>
                </a:solidFill>
                <a:latin typeface="Segoe UI" panose="020B0502040204020203" pitchFamily="34" charset="0"/>
                <a:cs typeface="Segoe UI" panose="020B0502040204020203" pitchFamily="34" charset="0"/>
              </a:rPr>
              <a:t>   </a:t>
            </a:r>
          </a:p>
          <a:p>
            <a:pPr marL="355600" indent="-355600">
              <a:spcBef>
                <a:spcPts val="0"/>
              </a:spcBef>
              <a:buFont typeface="Wingdings" panose="05000000000000000000" pitchFamily="2" charset="2"/>
              <a:buChar char="§"/>
            </a:pPr>
            <a:r>
              <a:rPr lang="en-US" sz="2400" dirty="0">
                <a:solidFill>
                  <a:srgbClr val="0000FF"/>
                </a:solidFill>
                <a:latin typeface="Segoe UI" panose="020B0502040204020203" pitchFamily="34" charset="0"/>
                <a:cs typeface="Segoe UI" panose="020B0502040204020203" pitchFamily="34" charset="0"/>
              </a:rPr>
              <a:t>A </a:t>
            </a:r>
            <a:r>
              <a:rPr lang="en-US" sz="2400" b="1" i="1" dirty="0">
                <a:solidFill>
                  <a:srgbClr val="0000FF"/>
                </a:solidFill>
                <a:latin typeface="Segoe UI" panose="020B0502040204020203" pitchFamily="34" charset="0"/>
                <a:cs typeface="Segoe UI" panose="020B0502040204020203" pitchFamily="34" charset="0"/>
              </a:rPr>
              <a:t>block of statements </a:t>
            </a:r>
            <a:r>
              <a:rPr lang="en-US" sz="2400" dirty="0">
                <a:solidFill>
                  <a:srgbClr val="0000FF"/>
                </a:solidFill>
                <a:latin typeface="Segoe UI" panose="020B0502040204020203" pitchFamily="34" charset="0"/>
                <a:cs typeface="Segoe UI" panose="020B0502040204020203" pitchFamily="34" charset="0"/>
              </a:rPr>
              <a:t>that performs a specific task</a:t>
            </a:r>
          </a:p>
          <a:p>
            <a:pPr marL="0" indent="0">
              <a:spcBef>
                <a:spcPts val="0"/>
              </a:spcBef>
              <a:buNone/>
            </a:pPr>
            <a:r>
              <a:rPr lang="en-US" sz="2400" dirty="0">
                <a:solidFill>
                  <a:srgbClr val="0000FF"/>
                </a:solidFill>
                <a:latin typeface="Segoe UI" panose="020B0502040204020203" pitchFamily="34" charset="0"/>
                <a:cs typeface="Segoe UI" panose="020B0502040204020203" pitchFamily="34" charset="0"/>
              </a:rPr>
              <a:t>    </a:t>
            </a:r>
            <a:r>
              <a:rPr lang="en-SG" sz="2200" i="1" dirty="0">
                <a:solidFill>
                  <a:srgbClr val="008000"/>
                </a:solidFill>
                <a:latin typeface="Consolas" panose="020B0609020204030204" pitchFamily="49" charset="0"/>
              </a:rPr>
              <a:t>e.g. input(), print(), int(), float(), </a:t>
            </a:r>
            <a:r>
              <a:rPr lang="en-SG" sz="2200" i="1" dirty="0" err="1">
                <a:solidFill>
                  <a:srgbClr val="008000"/>
                </a:solidFill>
                <a:latin typeface="Consolas" panose="020B0609020204030204" pitchFamily="49" charset="0"/>
              </a:rPr>
              <a:t>len</a:t>
            </a:r>
            <a:r>
              <a:rPr lang="en-SG" sz="2200" i="1" dirty="0">
                <a:solidFill>
                  <a:srgbClr val="008000"/>
                </a:solidFill>
                <a:latin typeface="Consolas" panose="020B0609020204030204" pitchFamily="49" charset="0"/>
              </a:rPr>
              <a:t>(), sqrt()</a:t>
            </a:r>
            <a:endParaRPr lang="en-US" sz="2200" i="1" dirty="0">
              <a:solidFill>
                <a:srgbClr val="008000"/>
              </a:solidFill>
              <a:latin typeface="Consolas" panose="020B0609020204030204" pitchFamily="49" charset="0"/>
              <a:cs typeface="Segoe UI" panose="020B0502040204020203" pitchFamily="34" charset="0"/>
            </a:endParaRPr>
          </a:p>
          <a:p>
            <a:pPr marL="0" indent="0">
              <a:spcBef>
                <a:spcPts val="0"/>
              </a:spcBef>
              <a:buNone/>
            </a:pPr>
            <a:r>
              <a:rPr lang="en-SG" sz="900" i="1" dirty="0">
                <a:solidFill>
                  <a:srgbClr val="0000FF"/>
                </a:solidFill>
                <a:latin typeface="Segoe UI" panose="020B0502040204020203" pitchFamily="34" charset="0"/>
                <a:cs typeface="Segoe UI" panose="020B0502040204020203" pitchFamily="34" charset="0"/>
              </a:rPr>
              <a:t>   </a:t>
            </a:r>
          </a:p>
          <a:p>
            <a:pPr marL="355600" indent="-355600">
              <a:spcBef>
                <a:spcPts val="0"/>
              </a:spcBef>
              <a:buFont typeface="Wingdings" panose="05000000000000000000" pitchFamily="2" charset="2"/>
              <a:buChar char="§"/>
            </a:pPr>
            <a:r>
              <a:rPr lang="en-US" sz="2400" dirty="0">
                <a:solidFill>
                  <a:srgbClr val="0000FF"/>
                </a:solidFill>
                <a:latin typeface="Segoe UI" panose="020B0502040204020203" pitchFamily="34" charset="0"/>
                <a:cs typeface="Segoe UI" panose="020B0502040204020203" pitchFamily="34" charset="0"/>
              </a:rPr>
              <a:t>Can be re-used over and over again</a:t>
            </a:r>
          </a:p>
          <a:p>
            <a:pPr marL="355600" indent="-355600">
              <a:lnSpc>
                <a:spcPct val="150000"/>
              </a:lnSpc>
              <a:spcBef>
                <a:spcPts val="0"/>
              </a:spcBef>
              <a:buFont typeface="Wingdings" panose="05000000000000000000" pitchFamily="2" charset="2"/>
              <a:buChar char="§"/>
            </a:pPr>
            <a:r>
              <a:rPr lang="en-US" sz="2400" dirty="0">
                <a:solidFill>
                  <a:srgbClr val="0000FF"/>
                </a:solidFill>
                <a:latin typeface="Segoe UI" panose="020B0502040204020203" pitchFamily="34" charset="0"/>
                <a:cs typeface="Segoe UI" panose="020B0502040204020203" pitchFamily="34" charset="0"/>
              </a:rPr>
              <a:t>Reduces the time and effort to write a program</a:t>
            </a:r>
          </a:p>
          <a:p>
            <a:pPr marL="355600" indent="-355600">
              <a:spcBef>
                <a:spcPts val="0"/>
              </a:spcBef>
              <a:buFont typeface="Wingdings" panose="05000000000000000000" pitchFamily="2" charset="2"/>
              <a:buChar char="§"/>
            </a:pPr>
            <a:r>
              <a:rPr lang="en-US" sz="2400" dirty="0">
                <a:solidFill>
                  <a:srgbClr val="0000FF"/>
                </a:solidFill>
                <a:latin typeface="Segoe UI" panose="020B0502040204020203" pitchFamily="34" charset="0"/>
                <a:cs typeface="Segoe UI" panose="020B0502040204020203" pitchFamily="34" charset="0"/>
              </a:rPr>
              <a:t>Program code will be much shorter, clearer and easier to read and understand</a:t>
            </a:r>
          </a:p>
          <a:p>
            <a:pPr>
              <a:spcBef>
                <a:spcPts val="0"/>
              </a:spcBef>
            </a:pPr>
            <a:r>
              <a:rPr lang="en-US" sz="2400" dirty="0">
                <a:solidFill>
                  <a:srgbClr val="0000FF"/>
                </a:solidFill>
                <a:latin typeface="Segoe UI" panose="020B0502040204020203" pitchFamily="34" charset="0"/>
                <a:cs typeface="Segoe UI" panose="020B0502040204020203" pitchFamily="34" charset="0"/>
              </a:rPr>
              <a:t>  </a:t>
            </a:r>
            <a:endParaRPr lang="en-US" sz="900" dirty="0">
              <a:solidFill>
                <a:srgbClr val="0000FF"/>
              </a:solidFill>
              <a:latin typeface="Segoe UI" panose="020B0502040204020203" pitchFamily="34" charset="0"/>
              <a:cs typeface="Segoe UI" panose="020B0502040204020203" pitchFamily="34" charset="0"/>
            </a:endParaRPr>
          </a:p>
        </p:txBody>
      </p:sp>
      <p:pic>
        <p:nvPicPr>
          <p:cNvPr id="6" name="Audio 5">
            <a:hlinkClick r:id="" action="ppaction://media"/>
            <a:extLst>
              <a:ext uri="{FF2B5EF4-FFF2-40B4-BE49-F238E27FC236}">
                <a16:creationId xmlns:a16="http://schemas.microsoft.com/office/drawing/2014/main" id="{831A1EB9-6A4E-4023-849B-990A8FAE68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324268528"/>
      </p:ext>
    </p:extLst>
  </p:cSld>
  <p:clrMapOvr>
    <a:masterClrMapping/>
  </p:clrMapOvr>
  <mc:AlternateContent xmlns:mc="http://schemas.openxmlformats.org/markup-compatibility/2006" xmlns:p14="http://schemas.microsoft.com/office/powerpoint/2010/main">
    <mc:Choice Requires="p14">
      <p:transition spd="slow" advTm="59185">
        <p14:flip dir="r"/>
      </p:transition>
    </mc:Choice>
    <mc:Fallback xmlns="">
      <p:transition spd="slow" advTm="591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8FAF-F994-498A-8BC8-9ADCED74E237}"/>
              </a:ext>
            </a:extLst>
          </p:cNvPr>
          <p:cNvSpPr>
            <a:spLocks noGrp="1"/>
          </p:cNvSpPr>
          <p:nvPr>
            <p:ph type="title" idx="4294967295"/>
          </p:nvPr>
        </p:nvSpPr>
        <p:spPr>
          <a:xfrm>
            <a:off x="76200" y="122238"/>
            <a:ext cx="8991600" cy="563562"/>
          </a:xfrm>
        </p:spPr>
        <p:txBody>
          <a:bodyPr/>
          <a:lstStyle/>
          <a:p>
            <a:r>
              <a:rPr lang="en-SG" dirty="0"/>
              <a:t>Example</a:t>
            </a:r>
          </a:p>
        </p:txBody>
      </p:sp>
      <p:sp>
        <p:nvSpPr>
          <p:cNvPr id="3" name="Content Placeholder 2">
            <a:extLst>
              <a:ext uri="{FF2B5EF4-FFF2-40B4-BE49-F238E27FC236}">
                <a16:creationId xmlns:a16="http://schemas.microsoft.com/office/drawing/2014/main" id="{C31AD86A-B6C5-4ECA-9369-0E0731CCFA99}"/>
              </a:ext>
            </a:extLst>
          </p:cNvPr>
          <p:cNvSpPr>
            <a:spLocks noGrp="1"/>
          </p:cNvSpPr>
          <p:nvPr>
            <p:ph idx="1"/>
          </p:nvPr>
        </p:nvSpPr>
        <p:spPr/>
        <p:txBody>
          <a:bodyPr/>
          <a:lstStyle/>
          <a:p>
            <a:r>
              <a:rPr lang="en-SG" sz="2400" dirty="0"/>
              <a:t>Let’s put the code to calculate BMI in a function</a:t>
            </a:r>
            <a:endParaRPr lang="en-SG" dirty="0"/>
          </a:p>
        </p:txBody>
      </p:sp>
      <p:sp>
        <p:nvSpPr>
          <p:cNvPr id="4" name="TextBox 3">
            <a:extLst>
              <a:ext uri="{FF2B5EF4-FFF2-40B4-BE49-F238E27FC236}">
                <a16:creationId xmlns:a16="http://schemas.microsoft.com/office/drawing/2014/main" id="{DA7E2E8E-D12C-417F-BDFE-EA24E9B78B5E}"/>
              </a:ext>
            </a:extLst>
          </p:cNvPr>
          <p:cNvSpPr txBox="1"/>
          <p:nvPr/>
        </p:nvSpPr>
        <p:spPr>
          <a:xfrm>
            <a:off x="990600" y="1413063"/>
            <a:ext cx="7772400" cy="4339650"/>
          </a:xfrm>
          <a:prstGeom prst="rect">
            <a:avLst/>
          </a:prstGeom>
          <a:solidFill>
            <a:schemeClr val="bg1"/>
          </a:solidFill>
          <a:ln>
            <a:solidFill>
              <a:schemeClr val="tx1"/>
            </a:solidFill>
          </a:ln>
        </p:spPr>
        <p:txBody>
          <a:bodyPr wrap="square" rtlCol="0">
            <a:spAutoFit/>
          </a:bodyPr>
          <a:lstStyle/>
          <a:p>
            <a:r>
              <a:rPr lang="en-US" sz="1000" dirty="0">
                <a:latin typeface="Consolas" panose="020B0609020204030204" pitchFamily="49" charset="0"/>
                <a:cs typeface="Courier New" panose="02070309020205020404" pitchFamily="49" charset="0"/>
              </a:rPr>
              <a:t>  </a:t>
            </a:r>
          </a:p>
          <a:p>
            <a:r>
              <a:rPr lang="en-US" sz="2000" dirty="0">
                <a:solidFill>
                  <a:srgbClr val="CC0000"/>
                </a:solidFill>
                <a:latin typeface="Consolas" panose="020B0609020204030204" pitchFamily="49" charset="0"/>
                <a:cs typeface="Courier New" panose="02070309020205020404" pitchFamily="49" charset="0"/>
              </a:rPr>
              <a:t># Perform BMI calculation </a:t>
            </a:r>
          </a:p>
          <a:p>
            <a:r>
              <a:rPr lang="en-US" sz="2000" b="1" dirty="0">
                <a:solidFill>
                  <a:srgbClr val="FF0000"/>
                </a:solidFill>
                <a:latin typeface="Consolas" panose="020B0609020204030204" pitchFamily="49" charset="0"/>
                <a:cs typeface="Courier New" panose="02070309020205020404" pitchFamily="49" charset="0"/>
              </a:rPr>
              <a:t>def</a:t>
            </a:r>
            <a:r>
              <a:rPr lang="en-US" sz="2000" dirty="0">
                <a:solidFill>
                  <a:srgbClr val="0000FF"/>
                </a:solidFill>
                <a:latin typeface="Consolas" panose="020B0609020204030204" pitchFamily="49" charset="0"/>
                <a:cs typeface="Courier New" panose="02070309020205020404" pitchFamily="49" charset="0"/>
              </a:rPr>
              <a:t> </a:t>
            </a:r>
            <a:r>
              <a:rPr lang="en-US" sz="2000" dirty="0" err="1">
                <a:solidFill>
                  <a:srgbClr val="0000FF"/>
                </a:solidFill>
                <a:latin typeface="Consolas" panose="020B0609020204030204" pitchFamily="49" charset="0"/>
                <a:cs typeface="Courier New" panose="02070309020205020404" pitchFamily="49" charset="0"/>
              </a:rPr>
              <a:t>calculate_bmi</a:t>
            </a:r>
            <a:r>
              <a:rPr lang="en-US" sz="2000" dirty="0">
                <a:solidFill>
                  <a:srgbClr val="0000FF"/>
                </a:solidFill>
                <a:latin typeface="Consolas" panose="020B0609020204030204" pitchFamily="49" charset="0"/>
                <a:cs typeface="Courier New" panose="02070309020205020404" pitchFamily="49" charset="0"/>
              </a:rPr>
              <a:t>(weight, height)</a:t>
            </a:r>
            <a:r>
              <a:rPr lang="en-US" sz="2000" dirty="0">
                <a:solidFill>
                  <a:srgbClr val="FF0000"/>
                </a:solidFill>
                <a:latin typeface="Consolas" panose="020B0609020204030204" pitchFamily="49" charset="0"/>
                <a:cs typeface="Courier New" panose="02070309020205020404" pitchFamily="49" charset="0"/>
              </a:rPr>
              <a:t>:</a:t>
            </a:r>
          </a:p>
          <a:p>
            <a:r>
              <a:rPr lang="en-US" sz="2000" dirty="0">
                <a:latin typeface="Consolas" panose="020B0609020204030204" pitchFamily="49" charset="0"/>
                <a:cs typeface="Courier New" panose="02070309020205020404" pitchFamily="49" charset="0"/>
              </a:rPr>
              <a:t>    </a:t>
            </a:r>
            <a:r>
              <a:rPr lang="en-US" sz="2000" dirty="0" err="1">
                <a:solidFill>
                  <a:srgbClr val="0000FF"/>
                </a:solidFill>
                <a:latin typeface="Consolas" panose="020B0609020204030204" pitchFamily="49" charset="0"/>
                <a:cs typeface="Courier New" panose="02070309020205020404" pitchFamily="49" charset="0"/>
              </a:rPr>
              <a:t>bmi</a:t>
            </a:r>
            <a:r>
              <a:rPr lang="en-US" sz="2000" dirty="0">
                <a:solidFill>
                  <a:srgbClr val="0000FF"/>
                </a:solidFill>
                <a:latin typeface="Consolas" panose="020B0609020204030204" pitchFamily="49" charset="0"/>
                <a:cs typeface="Courier New" panose="02070309020205020404" pitchFamily="49" charset="0"/>
              </a:rPr>
              <a:t> = weight / (height ** 2)</a:t>
            </a:r>
            <a:endParaRPr lang="en-US" sz="2000" dirty="0">
              <a:solidFill>
                <a:srgbClr val="CC0000"/>
              </a:solidFill>
              <a:latin typeface="Consolas" panose="020B0609020204030204" pitchFamily="49" charset="0"/>
              <a:cs typeface="Courier New" panose="02070309020205020404" pitchFamily="49" charset="0"/>
            </a:endParaRPr>
          </a:p>
          <a:p>
            <a:r>
              <a:rPr lang="en-US" sz="2000" dirty="0">
                <a:solidFill>
                  <a:srgbClr val="0000FF"/>
                </a:solidFill>
                <a:latin typeface="Consolas" panose="020B0609020204030204" pitchFamily="49" charset="0"/>
                <a:cs typeface="Courier New" panose="02070309020205020404" pitchFamily="49" charset="0"/>
              </a:rPr>
              <a:t>    return </a:t>
            </a:r>
            <a:r>
              <a:rPr lang="en-US" sz="2000" dirty="0" err="1">
                <a:solidFill>
                  <a:srgbClr val="0000FF"/>
                </a:solidFill>
                <a:latin typeface="Consolas" panose="020B0609020204030204" pitchFamily="49" charset="0"/>
                <a:cs typeface="Courier New" panose="02070309020205020404" pitchFamily="49" charset="0"/>
              </a:rPr>
              <a:t>bmi</a:t>
            </a:r>
            <a:endParaRPr lang="en-US" sz="2000" dirty="0">
              <a:latin typeface="Consolas" panose="020B0609020204030204" pitchFamily="49" charset="0"/>
              <a:cs typeface="Courier New" panose="02070309020205020404" pitchFamily="49" charset="0"/>
            </a:endParaRPr>
          </a:p>
          <a:p>
            <a:endParaRPr lang="en-US" sz="2000" dirty="0">
              <a:latin typeface="Consolas" panose="020B0609020204030204" pitchFamily="49" charset="0"/>
              <a:cs typeface="Courier New" panose="02070309020205020404" pitchFamily="49" charset="0"/>
            </a:endParaRPr>
          </a:p>
          <a:p>
            <a:r>
              <a:rPr lang="en-US" sz="2000" dirty="0">
                <a:solidFill>
                  <a:srgbClr val="CC0000"/>
                </a:solidFill>
                <a:latin typeface="Consolas" panose="020B0609020204030204" pitchFamily="49" charset="0"/>
                <a:cs typeface="Courier New" panose="02070309020205020404" pitchFamily="49" charset="0"/>
              </a:rPr>
              <a:t># Get the inputs</a:t>
            </a:r>
            <a:endParaRPr lang="en-US" sz="2000" dirty="0">
              <a:latin typeface="Consolas" panose="020B0609020204030204" pitchFamily="49" charset="0"/>
              <a:cs typeface="Courier New" panose="02070309020205020404" pitchFamily="49" charset="0"/>
            </a:endParaRPr>
          </a:p>
          <a:p>
            <a:r>
              <a:rPr lang="en-US" sz="2000" dirty="0">
                <a:latin typeface="Consolas" panose="020B0609020204030204" pitchFamily="49" charset="0"/>
                <a:cs typeface="Courier New" panose="02070309020205020404" pitchFamily="49" charset="0"/>
              </a:rPr>
              <a:t>weight = float(input('Enter weight(kg): '))</a:t>
            </a:r>
          </a:p>
          <a:p>
            <a:r>
              <a:rPr lang="en-US" sz="2000" dirty="0">
                <a:latin typeface="Consolas" panose="020B0609020204030204" pitchFamily="49" charset="0"/>
                <a:cs typeface="Courier New" panose="02070309020205020404" pitchFamily="49" charset="0"/>
              </a:rPr>
              <a:t>height = float(input('Enter height(m): '))</a:t>
            </a:r>
          </a:p>
          <a:p>
            <a:endParaRPr lang="en-US" dirty="0">
              <a:latin typeface="Consolas" panose="020B0609020204030204" pitchFamily="49" charset="0"/>
              <a:cs typeface="Courier New" panose="02070309020205020404" pitchFamily="49" charset="0"/>
            </a:endParaRPr>
          </a:p>
          <a:p>
            <a:r>
              <a:rPr lang="en-US" dirty="0">
                <a:solidFill>
                  <a:srgbClr val="C00000"/>
                </a:solidFill>
                <a:latin typeface="Consolas" panose="020B0609020204030204" pitchFamily="49" charset="0"/>
                <a:cs typeface="Courier New" panose="02070309020205020404" pitchFamily="49" charset="0"/>
              </a:rPr>
              <a:t># Call the function</a:t>
            </a:r>
            <a:endParaRPr lang="en-US" dirty="0">
              <a:latin typeface="Consolas" panose="020B0609020204030204" pitchFamily="49" charset="0"/>
              <a:cs typeface="Courier New" panose="02070309020205020404" pitchFamily="49" charset="0"/>
            </a:endParaRPr>
          </a:p>
          <a:p>
            <a:r>
              <a:rPr lang="en-US" sz="2000" dirty="0" err="1">
                <a:latin typeface="Consolas" panose="020B0609020204030204" pitchFamily="49" charset="0"/>
                <a:cs typeface="Courier New" panose="02070309020205020404" pitchFamily="49" charset="0"/>
              </a:rPr>
              <a:t>bmi</a:t>
            </a: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calculate_bmi</a:t>
            </a:r>
            <a:r>
              <a:rPr lang="en-US" sz="2000" dirty="0">
                <a:latin typeface="Consolas" panose="020B0609020204030204" pitchFamily="49" charset="0"/>
                <a:cs typeface="Courier New" panose="02070309020205020404" pitchFamily="49" charset="0"/>
              </a:rPr>
              <a:t>(weight, height)</a:t>
            </a:r>
          </a:p>
          <a:p>
            <a:endParaRPr lang="en-SG" sz="2000" dirty="0">
              <a:solidFill>
                <a:srgbClr val="C00000"/>
              </a:solidFill>
              <a:latin typeface="Consolas" panose="020B0609020204030204" pitchFamily="49" charset="0"/>
              <a:cs typeface="Courier New" panose="02070309020205020404" pitchFamily="49" charset="0"/>
            </a:endParaRPr>
          </a:p>
          <a:p>
            <a:r>
              <a:rPr lang="en-US" sz="2000" dirty="0">
                <a:latin typeface="Consolas" panose="020B0609020204030204" pitchFamily="49" charset="0"/>
                <a:cs typeface="Courier New" panose="02070309020205020404" pitchFamily="49" charset="0"/>
              </a:rPr>
              <a:t>print('BMI: ', </a:t>
            </a:r>
            <a:r>
              <a:rPr lang="en-US" sz="2000" dirty="0" err="1">
                <a:latin typeface="Consolas" panose="020B0609020204030204" pitchFamily="49" charset="0"/>
                <a:cs typeface="Courier New" panose="02070309020205020404" pitchFamily="49" charset="0"/>
              </a:rPr>
              <a:t>bmi</a:t>
            </a:r>
            <a:r>
              <a:rPr lang="en-US" sz="2000" dirty="0">
                <a:latin typeface="Consolas" panose="020B0609020204030204" pitchFamily="49" charset="0"/>
                <a:cs typeface="Courier New" panose="02070309020205020404" pitchFamily="49" charset="0"/>
              </a:rPr>
              <a:t>))</a:t>
            </a:r>
            <a:r>
              <a:rPr lang="en-SG" sz="1000" dirty="0">
                <a:latin typeface="Consolas" panose="020B0609020204030204" pitchFamily="49" charset="0"/>
                <a:cs typeface="Courier New" panose="02070309020205020404" pitchFamily="49" charset="0"/>
              </a:rPr>
              <a:t>  </a:t>
            </a:r>
            <a:endParaRPr lang="en-US" sz="1000" dirty="0">
              <a:latin typeface="Consolas" panose="020B06090202040302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720B1D8A-C709-4BF3-9FAC-0CD2D66F9686}"/>
              </a:ext>
            </a:extLst>
          </p:cNvPr>
          <p:cNvSpPr/>
          <p:nvPr/>
        </p:nvSpPr>
        <p:spPr>
          <a:xfrm>
            <a:off x="1066800" y="1905000"/>
            <a:ext cx="4876800" cy="990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a:extLst>
              <a:ext uri="{FF2B5EF4-FFF2-40B4-BE49-F238E27FC236}">
                <a16:creationId xmlns:a16="http://schemas.microsoft.com/office/drawing/2014/main" id="{BB107603-3CFD-4C22-91CA-7679E9BFAD5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060519428"/>
      </p:ext>
    </p:extLst>
  </p:cSld>
  <p:clrMapOvr>
    <a:masterClrMapping/>
  </p:clrMapOvr>
  <mc:AlternateContent xmlns:mc="http://schemas.openxmlformats.org/markup-compatibility/2006" xmlns:p14="http://schemas.microsoft.com/office/powerpoint/2010/main">
    <mc:Choice Requires="p14">
      <p:transition spd="slow" advTm="51461">
        <p14:flip dir="r"/>
      </p:transition>
    </mc:Choice>
    <mc:Fallback xmlns="">
      <p:transition spd="slow" advTm="514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7"/>
                </p:tgtEl>
              </p:cMediaNode>
            </p:audio>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dirty="0"/>
              <a:t>Function Definition</a:t>
            </a:r>
          </a:p>
        </p:txBody>
      </p:sp>
      <p:sp>
        <p:nvSpPr>
          <p:cNvPr id="11" name="TextBox 23"/>
          <p:cNvSpPr txBox="1">
            <a:spLocks noChangeArrowheads="1"/>
          </p:cNvSpPr>
          <p:nvPr/>
        </p:nvSpPr>
        <p:spPr bwMode="auto">
          <a:xfrm>
            <a:off x="6830258" y="1523720"/>
            <a:ext cx="2056949"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4) End with colon “:”</a:t>
            </a:r>
          </a:p>
        </p:txBody>
      </p:sp>
      <p:sp>
        <p:nvSpPr>
          <p:cNvPr id="15" name="TextBox 23"/>
          <p:cNvSpPr txBox="1">
            <a:spLocks noChangeArrowheads="1"/>
          </p:cNvSpPr>
          <p:nvPr/>
        </p:nvSpPr>
        <p:spPr bwMode="auto">
          <a:xfrm>
            <a:off x="381000" y="1091061"/>
            <a:ext cx="1808534"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1) Begin with “</a:t>
            </a:r>
            <a:r>
              <a:rPr lang="en-US" altLang="en-US" sz="1400" dirty="0" err="1">
                <a:solidFill>
                  <a:srgbClr val="C00000"/>
                </a:solidFill>
                <a:latin typeface="Century Gothic" pitchFamily="34" charset="0"/>
              </a:rPr>
              <a:t>def</a:t>
            </a:r>
            <a:r>
              <a:rPr lang="en-US" altLang="en-US" sz="1400" dirty="0">
                <a:solidFill>
                  <a:srgbClr val="C00000"/>
                </a:solidFill>
                <a:latin typeface="Century Gothic" pitchFamily="34" charset="0"/>
              </a:rPr>
              <a:t>”</a:t>
            </a:r>
          </a:p>
        </p:txBody>
      </p:sp>
      <p:sp>
        <p:nvSpPr>
          <p:cNvPr id="20" name="TextBox 23"/>
          <p:cNvSpPr txBox="1">
            <a:spLocks noChangeArrowheads="1"/>
          </p:cNvSpPr>
          <p:nvPr/>
        </p:nvSpPr>
        <p:spPr bwMode="auto">
          <a:xfrm>
            <a:off x="2460078" y="1069755"/>
            <a:ext cx="2111922"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2) Name of function</a:t>
            </a:r>
          </a:p>
        </p:txBody>
      </p:sp>
      <p:sp>
        <p:nvSpPr>
          <p:cNvPr id="26" name="TextBox 23"/>
          <p:cNvSpPr txBox="1">
            <a:spLocks noChangeArrowheads="1"/>
          </p:cNvSpPr>
          <p:nvPr/>
        </p:nvSpPr>
        <p:spPr bwMode="auto">
          <a:xfrm>
            <a:off x="4784626" y="1042754"/>
            <a:ext cx="2759173"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3) Function parameters, if any</a:t>
            </a:r>
          </a:p>
        </p:txBody>
      </p:sp>
      <p:sp>
        <p:nvSpPr>
          <p:cNvPr id="34" name="TextBox 23">
            <a:extLst>
              <a:ext uri="{FF2B5EF4-FFF2-40B4-BE49-F238E27FC236}">
                <a16:creationId xmlns:a16="http://schemas.microsoft.com/office/drawing/2014/main" id="{171E5091-47D0-47AD-B2B7-DAB5F988CFFD}"/>
              </a:ext>
            </a:extLst>
          </p:cNvPr>
          <p:cNvSpPr txBox="1">
            <a:spLocks noChangeArrowheads="1"/>
          </p:cNvSpPr>
          <p:nvPr/>
        </p:nvSpPr>
        <p:spPr bwMode="auto">
          <a:xfrm>
            <a:off x="3948950" y="4458139"/>
            <a:ext cx="3200400"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6) Return result of function, if any</a:t>
            </a:r>
          </a:p>
        </p:txBody>
      </p:sp>
      <p:sp>
        <p:nvSpPr>
          <p:cNvPr id="3" name="TextBox 2">
            <a:extLst>
              <a:ext uri="{FF2B5EF4-FFF2-40B4-BE49-F238E27FC236}">
                <a16:creationId xmlns:a16="http://schemas.microsoft.com/office/drawing/2014/main" id="{8CE485D7-E56F-4B01-A297-59B2918180E7}"/>
              </a:ext>
            </a:extLst>
          </p:cNvPr>
          <p:cNvSpPr txBox="1"/>
          <p:nvPr/>
        </p:nvSpPr>
        <p:spPr>
          <a:xfrm>
            <a:off x="1027922" y="1936112"/>
            <a:ext cx="6658158" cy="1938992"/>
          </a:xfrm>
          <a:prstGeom prst="rect">
            <a:avLst/>
          </a:prstGeom>
          <a:solidFill>
            <a:schemeClr val="bg1"/>
          </a:solidFill>
          <a:ln>
            <a:solidFill>
              <a:schemeClr val="tx1"/>
            </a:solidFill>
          </a:ln>
        </p:spPr>
        <p:txBody>
          <a:bodyPr wrap="square" rtlCol="0">
            <a:spAutoFit/>
          </a:bodyPr>
          <a:lstStyle/>
          <a:p>
            <a:r>
              <a:rPr lang="en-SG" sz="1000" dirty="0">
                <a:solidFill>
                  <a:srgbClr val="FF6600"/>
                </a:solidFill>
                <a:latin typeface="Courier New" panose="02070309020205020404" pitchFamily="49" charset="0"/>
                <a:cs typeface="Courier New" panose="02070309020205020404" pitchFamily="49" charset="0"/>
              </a:rPr>
              <a:t>  </a:t>
            </a:r>
          </a:p>
          <a:p>
            <a:r>
              <a:rPr lang="en-SG" sz="2200" dirty="0">
                <a:solidFill>
                  <a:srgbClr val="FF6600"/>
                </a:solidFill>
                <a:latin typeface="Consolas" panose="020B0609020204030204" pitchFamily="49" charset="0"/>
                <a:cs typeface="Courier New" panose="02070309020205020404" pitchFamily="49" charset="0"/>
              </a:rPr>
              <a:t>def</a:t>
            </a:r>
            <a:r>
              <a:rPr lang="en-SG" sz="2200" dirty="0">
                <a:latin typeface="Consolas" panose="020B0609020204030204" pitchFamily="49" charset="0"/>
                <a:cs typeface="Courier New" panose="02070309020205020404" pitchFamily="49" charset="0"/>
              </a:rPr>
              <a:t> </a:t>
            </a:r>
            <a:r>
              <a:rPr lang="en-SG" sz="2200" dirty="0" err="1">
                <a:solidFill>
                  <a:srgbClr val="0000FF"/>
                </a:solidFill>
                <a:latin typeface="Consolas" panose="020B0609020204030204" pitchFamily="49" charset="0"/>
                <a:cs typeface="Courier New" panose="02070309020205020404" pitchFamily="49" charset="0"/>
              </a:rPr>
              <a:t>function_name</a:t>
            </a:r>
            <a:r>
              <a:rPr lang="en-SG" sz="2200" dirty="0">
                <a:solidFill>
                  <a:srgbClr val="0000FF"/>
                </a:solidFill>
                <a:latin typeface="Consolas" panose="020B0609020204030204" pitchFamily="49" charset="0"/>
                <a:cs typeface="Courier New" panose="02070309020205020404" pitchFamily="49" charset="0"/>
              </a:rPr>
              <a:t>(&lt;parameters&gt;)</a:t>
            </a:r>
            <a:r>
              <a:rPr lang="en-SG" sz="2200" dirty="0">
                <a:latin typeface="Consolas" panose="020B0609020204030204" pitchFamily="49" charset="0"/>
                <a:cs typeface="Courier New" panose="02070309020205020404" pitchFamily="49" charset="0"/>
              </a:rPr>
              <a:t>:</a:t>
            </a:r>
            <a:endParaRPr lang="en-SG" sz="2200" dirty="0">
              <a:solidFill>
                <a:srgbClr val="CC0000"/>
              </a:solidFill>
              <a:latin typeface="Consolas" panose="020B0609020204030204" pitchFamily="49" charset="0"/>
              <a:cs typeface="Courier New" panose="02070309020205020404" pitchFamily="49" charset="0"/>
            </a:endParaRPr>
          </a:p>
          <a:p>
            <a:r>
              <a:rPr lang="en-SG" sz="2200" dirty="0">
                <a:latin typeface="Consolas" panose="020B0609020204030204" pitchFamily="49" charset="0"/>
                <a:cs typeface="Courier New" panose="02070309020205020404" pitchFamily="49" charset="0"/>
              </a:rPr>
              <a:t>    &lt;statement1&gt;</a:t>
            </a:r>
          </a:p>
          <a:p>
            <a:r>
              <a:rPr lang="en-SG" sz="2200" dirty="0">
                <a:latin typeface="Consolas" panose="020B0609020204030204" pitchFamily="49" charset="0"/>
                <a:cs typeface="Courier New" panose="02070309020205020404" pitchFamily="49" charset="0"/>
              </a:rPr>
              <a:t>    . . .</a:t>
            </a:r>
          </a:p>
          <a:p>
            <a:r>
              <a:rPr lang="en-SG" sz="2200" dirty="0">
                <a:latin typeface="Consolas" panose="020B0609020204030204" pitchFamily="49" charset="0"/>
                <a:cs typeface="Courier New" panose="02070309020205020404" pitchFamily="49" charset="0"/>
              </a:rPr>
              <a:t>    &lt;</a:t>
            </a:r>
            <a:r>
              <a:rPr lang="en-SG" sz="2200" dirty="0" err="1">
                <a:latin typeface="Consolas" panose="020B0609020204030204" pitchFamily="49" charset="0"/>
                <a:cs typeface="Courier New" panose="02070309020205020404" pitchFamily="49" charset="0"/>
              </a:rPr>
              <a:t>statementN</a:t>
            </a:r>
            <a:r>
              <a:rPr lang="en-SG" sz="2200" dirty="0">
                <a:latin typeface="Consolas" panose="020B0609020204030204" pitchFamily="49" charset="0"/>
                <a:cs typeface="Courier New" panose="02070309020205020404" pitchFamily="49" charset="0"/>
              </a:rPr>
              <a:t>&gt;</a:t>
            </a:r>
          </a:p>
          <a:p>
            <a:r>
              <a:rPr lang="en-SG" sz="2200" dirty="0">
                <a:latin typeface="Consolas" panose="020B0609020204030204" pitchFamily="49" charset="0"/>
                <a:cs typeface="Courier New" panose="02070309020205020404" pitchFamily="49" charset="0"/>
              </a:rPr>
              <a:t>    &lt;</a:t>
            </a:r>
            <a:r>
              <a:rPr lang="en-SG" sz="2200" dirty="0">
                <a:solidFill>
                  <a:srgbClr val="0000FF"/>
                </a:solidFill>
                <a:latin typeface="Consolas" panose="020B0609020204030204" pitchFamily="49" charset="0"/>
                <a:cs typeface="Courier New" panose="02070309020205020404" pitchFamily="49" charset="0"/>
              </a:rPr>
              <a:t>return</a:t>
            </a:r>
            <a:r>
              <a:rPr lang="en-SG" sz="2200" dirty="0">
                <a:latin typeface="Consolas" panose="020B0609020204030204" pitchFamily="49" charset="0"/>
                <a:cs typeface="Courier New" panose="02070309020205020404" pitchFamily="49" charset="0"/>
              </a:rPr>
              <a:t> &lt;result&gt;&gt;</a:t>
            </a:r>
          </a:p>
        </p:txBody>
      </p:sp>
      <p:cxnSp>
        <p:nvCxnSpPr>
          <p:cNvPr id="8" name="Straight Arrow Connector 7">
            <a:extLst>
              <a:ext uri="{FF2B5EF4-FFF2-40B4-BE49-F238E27FC236}">
                <a16:creationId xmlns:a16="http://schemas.microsoft.com/office/drawing/2014/main" id="{4489E616-C0A0-4F4A-AD5B-2E4BFF9EF7BB}"/>
              </a:ext>
            </a:extLst>
          </p:cNvPr>
          <p:cNvCxnSpPr>
            <a:cxnSpLocks/>
            <a:stCxn id="15" idx="2"/>
          </p:cNvCxnSpPr>
          <p:nvPr/>
        </p:nvCxnSpPr>
        <p:spPr>
          <a:xfrm>
            <a:off x="1285267" y="1398838"/>
            <a:ext cx="10133" cy="734762"/>
          </a:xfrm>
          <a:prstGeom prst="straightConnector1">
            <a:avLst/>
          </a:prstGeom>
          <a:ln>
            <a:solidFill>
              <a:srgbClr val="660066"/>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B1D8303-A200-4A5D-9494-15E710274CA6}"/>
              </a:ext>
            </a:extLst>
          </p:cNvPr>
          <p:cNvCxnSpPr>
            <a:stCxn id="20" idx="2"/>
          </p:cNvCxnSpPr>
          <p:nvPr/>
        </p:nvCxnSpPr>
        <p:spPr>
          <a:xfrm flipH="1">
            <a:off x="2895600" y="1377532"/>
            <a:ext cx="620439" cy="756068"/>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44A9408-EEE5-4689-B08F-E421F9BC2225}"/>
              </a:ext>
            </a:extLst>
          </p:cNvPr>
          <p:cNvCxnSpPr>
            <a:cxnSpLocks/>
            <a:stCxn id="26" idx="2"/>
          </p:cNvCxnSpPr>
          <p:nvPr/>
        </p:nvCxnSpPr>
        <p:spPr>
          <a:xfrm flipH="1">
            <a:off x="5165629" y="1350531"/>
            <a:ext cx="998584" cy="798724"/>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0935197-A7D9-4889-9B61-BB636ACF7BD7}"/>
              </a:ext>
            </a:extLst>
          </p:cNvPr>
          <p:cNvCxnSpPr>
            <a:cxnSpLocks/>
          </p:cNvCxnSpPr>
          <p:nvPr/>
        </p:nvCxnSpPr>
        <p:spPr>
          <a:xfrm flipH="1">
            <a:off x="6097097" y="1816100"/>
            <a:ext cx="684703" cy="486900"/>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C80F24B-AAAD-4B8B-ACC9-7B1F49005343}"/>
              </a:ext>
            </a:extLst>
          </p:cNvPr>
          <p:cNvCxnSpPr/>
          <p:nvPr/>
        </p:nvCxnSpPr>
        <p:spPr>
          <a:xfrm flipH="1" flipV="1">
            <a:off x="4058529" y="3762338"/>
            <a:ext cx="748399" cy="579750"/>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7" name="Right Brace 26">
            <a:extLst>
              <a:ext uri="{FF2B5EF4-FFF2-40B4-BE49-F238E27FC236}">
                <a16:creationId xmlns:a16="http://schemas.microsoft.com/office/drawing/2014/main" id="{E1E3FE67-AE8D-4196-9FA0-1F815950FE12}"/>
              </a:ext>
            </a:extLst>
          </p:cNvPr>
          <p:cNvSpPr/>
          <p:nvPr/>
        </p:nvSpPr>
        <p:spPr>
          <a:xfrm>
            <a:off x="3801923" y="2529997"/>
            <a:ext cx="381000" cy="914400"/>
          </a:xfrm>
          <a:prstGeom prst="rightBrace">
            <a:avLst>
              <a:gd name="adj1" fmla="val 25894"/>
              <a:gd name="adj2" fmla="val 50000"/>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33" name="TextBox 23">
            <a:extLst>
              <a:ext uri="{FF2B5EF4-FFF2-40B4-BE49-F238E27FC236}">
                <a16:creationId xmlns:a16="http://schemas.microsoft.com/office/drawing/2014/main" id="{353A7954-4147-4F3F-97C6-640622291FF6}"/>
              </a:ext>
            </a:extLst>
          </p:cNvPr>
          <p:cNvSpPr txBox="1">
            <a:spLocks noChangeArrowheads="1"/>
          </p:cNvSpPr>
          <p:nvPr/>
        </p:nvSpPr>
        <p:spPr bwMode="auto">
          <a:xfrm>
            <a:off x="4357001" y="2840274"/>
            <a:ext cx="2384299"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5) Code to do the task</a:t>
            </a:r>
          </a:p>
        </p:txBody>
      </p:sp>
      <p:sp>
        <p:nvSpPr>
          <p:cNvPr id="18" name="TextBox 23">
            <a:extLst>
              <a:ext uri="{FF2B5EF4-FFF2-40B4-BE49-F238E27FC236}">
                <a16:creationId xmlns:a16="http://schemas.microsoft.com/office/drawing/2014/main" id="{B56C3566-9337-4C9F-B860-8ECDD39B6CBB}"/>
              </a:ext>
            </a:extLst>
          </p:cNvPr>
          <p:cNvSpPr txBox="1">
            <a:spLocks noChangeArrowheads="1"/>
          </p:cNvSpPr>
          <p:nvPr/>
        </p:nvSpPr>
        <p:spPr bwMode="auto">
          <a:xfrm>
            <a:off x="966342" y="4281878"/>
            <a:ext cx="2056949" cy="430887"/>
          </a:xfrm>
          <a:prstGeom prst="rect">
            <a:avLst/>
          </a:prstGeom>
          <a:no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2200">
                <a:solidFill>
                  <a:srgbClr val="008000"/>
                </a:solidFill>
                <a:latin typeface="Courier New" panose="02070309020205020404" pitchFamily="49" charset="0"/>
                <a:cs typeface="Courier New" panose="02070309020205020404" pitchFamily="49" charset="0"/>
              </a:rPr>
              <a:t>&lt;&gt; optional</a:t>
            </a:r>
            <a:endParaRPr lang="en-US" altLang="en-US" sz="2200" dirty="0">
              <a:solidFill>
                <a:srgbClr val="008000"/>
              </a:solidFill>
              <a:latin typeface="Courier New" panose="02070309020205020404" pitchFamily="49" charset="0"/>
              <a:cs typeface="Courier New" panose="02070309020205020404" pitchFamily="49" charset="0"/>
            </a:endParaRPr>
          </a:p>
        </p:txBody>
      </p:sp>
      <p:pic>
        <p:nvPicPr>
          <p:cNvPr id="4" name="Audio 3">
            <a:hlinkClick r:id="" action="ppaction://media"/>
            <a:extLst>
              <a:ext uri="{FF2B5EF4-FFF2-40B4-BE49-F238E27FC236}">
                <a16:creationId xmlns:a16="http://schemas.microsoft.com/office/drawing/2014/main" id="{4C4E2E76-1DEA-43A7-9A54-C24810CB072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293467664"/>
      </p:ext>
    </p:extLst>
  </p:cSld>
  <p:clrMapOvr>
    <a:masterClrMapping/>
  </p:clrMapOvr>
  <mc:AlternateContent xmlns:mc="http://schemas.openxmlformats.org/markup-compatibility/2006" xmlns:p14="http://schemas.microsoft.com/office/powerpoint/2010/main">
    <mc:Choice Requires="p14">
      <p:transition spd="slow" advTm="51769">
        <p14:flip dir="r"/>
      </p:transition>
    </mc:Choice>
    <mc:Fallback xmlns="">
      <p:transition spd="slow" advTm="517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childTnLst>
                          </p:cTn>
                        </p:par>
                        <p:par>
                          <p:cTn id="12" fill="hold">
                            <p:stCondLst>
                              <p:cond delay="500"/>
                            </p:stCondLst>
                            <p:childTnLst>
                              <p:par>
                                <p:cTn id="13" presetID="22" presetClass="entr" presetSubtype="1"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up)">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wipe(up)">
                                      <p:cBhvr>
                                        <p:cTn id="20" dur="500"/>
                                        <p:tgtEl>
                                          <p:spTgt spid="20"/>
                                        </p:tgtEl>
                                      </p:cBhvr>
                                    </p:animEffect>
                                  </p:childTnLst>
                                </p:cTn>
                              </p:par>
                            </p:childTnLst>
                          </p:cTn>
                        </p:par>
                        <p:par>
                          <p:cTn id="21" fill="hold">
                            <p:stCondLst>
                              <p:cond delay="500"/>
                            </p:stCondLst>
                            <p:childTnLst>
                              <p:par>
                                <p:cTn id="22" presetID="22" presetClass="entr" presetSubtype="1"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up)">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wipe(up)">
                                      <p:cBhvr>
                                        <p:cTn id="29" dur="500"/>
                                        <p:tgtEl>
                                          <p:spTgt spid="26"/>
                                        </p:tgtEl>
                                      </p:cBhvr>
                                    </p:animEffect>
                                  </p:childTnLst>
                                </p:cTn>
                              </p:par>
                            </p:childTnLst>
                          </p:cTn>
                        </p:par>
                        <p:par>
                          <p:cTn id="30" fill="hold">
                            <p:stCondLst>
                              <p:cond delay="500"/>
                            </p:stCondLst>
                            <p:childTnLst>
                              <p:par>
                                <p:cTn id="31" presetID="22" presetClass="entr" presetSubtype="1" fill="hold"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wipe(up)">
                                      <p:cBhvr>
                                        <p:cTn id="33" dur="5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grpId="0"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up)">
                                      <p:cBhvr>
                                        <p:cTn id="38" dur="500"/>
                                        <p:tgtEl>
                                          <p:spTgt spid="11"/>
                                        </p:tgtEl>
                                      </p:cBhvr>
                                    </p:animEffect>
                                  </p:childTnLst>
                                </p:cTn>
                              </p:par>
                            </p:childTnLst>
                          </p:cTn>
                        </p:par>
                        <p:par>
                          <p:cTn id="39" fill="hold">
                            <p:stCondLst>
                              <p:cond delay="500"/>
                            </p:stCondLst>
                            <p:childTnLst>
                              <p:par>
                                <p:cTn id="40" presetID="22" presetClass="entr" presetSubtype="1" fill="hold"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up)">
                                      <p:cBhvr>
                                        <p:cTn id="42" dur="500"/>
                                        <p:tgtEl>
                                          <p:spTgt spid="21"/>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2" fill="hold" grpId="0" nodeType="click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right)">
                                      <p:cBhvr>
                                        <p:cTn id="47" dur="500"/>
                                        <p:tgtEl>
                                          <p:spTgt spid="33"/>
                                        </p:tgtEl>
                                      </p:cBhvr>
                                    </p:animEffect>
                                  </p:childTnLst>
                                </p:cTn>
                              </p:par>
                            </p:childTnLst>
                          </p:cTn>
                        </p:par>
                        <p:par>
                          <p:cTn id="48" fill="hold">
                            <p:stCondLst>
                              <p:cond delay="500"/>
                            </p:stCondLst>
                            <p:childTnLst>
                              <p:par>
                                <p:cTn id="49" presetID="22" presetClass="entr" presetSubtype="2" fill="hold" grpId="0" nodeType="after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wipe(right)">
                                      <p:cBhvr>
                                        <p:cTn id="51" dur="500"/>
                                        <p:tgtEl>
                                          <p:spTgt spid="27"/>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grpId="0" nodeType="clickEffect">
                                  <p:stCondLst>
                                    <p:cond delay="0"/>
                                  </p:stCondLst>
                                  <p:childTnLst>
                                    <p:set>
                                      <p:cBhvr>
                                        <p:cTn id="55" dur="1" fill="hold">
                                          <p:stCondLst>
                                            <p:cond delay="0"/>
                                          </p:stCondLst>
                                        </p:cTn>
                                        <p:tgtEl>
                                          <p:spTgt spid="34"/>
                                        </p:tgtEl>
                                        <p:attrNameLst>
                                          <p:attrName>style.visibility</p:attrName>
                                        </p:attrNameLst>
                                      </p:cBhvr>
                                      <p:to>
                                        <p:strVal val="visible"/>
                                      </p:to>
                                    </p:set>
                                    <p:animEffect transition="in" filter="wipe(down)">
                                      <p:cBhvr>
                                        <p:cTn id="56" dur="500"/>
                                        <p:tgtEl>
                                          <p:spTgt spid="34"/>
                                        </p:tgtEl>
                                      </p:cBhvr>
                                    </p:animEffect>
                                  </p:childTnLst>
                                </p:cTn>
                              </p:par>
                            </p:childTnLst>
                          </p:cTn>
                        </p:par>
                        <p:par>
                          <p:cTn id="57" fill="hold">
                            <p:stCondLst>
                              <p:cond delay="500"/>
                            </p:stCondLst>
                            <p:childTnLst>
                              <p:par>
                                <p:cTn id="58" presetID="22" presetClass="entr" presetSubtype="4" fill="hold" nodeType="after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wipe(down)">
                                      <p:cBhvr>
                                        <p:cTn id="6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1" fill="hold" display="0">
                  <p:stCondLst>
                    <p:cond delay="indefinite"/>
                  </p:stCondLst>
                  <p:endCondLst>
                    <p:cond evt="onStopAudio" delay="0">
                      <p:tgtEl>
                        <p:sldTgt/>
                      </p:tgtEl>
                    </p:cond>
                  </p:endCondLst>
                </p:cTn>
                <p:tgtEl>
                  <p:spTgt spid="4"/>
                </p:tgtEl>
              </p:cMediaNode>
            </p:audio>
          </p:childTnLst>
        </p:cTn>
      </p:par>
    </p:tnLst>
    <p:bldLst>
      <p:bldP spid="11" grpId="0" animBg="1"/>
      <p:bldP spid="15" grpId="0" animBg="1"/>
      <p:bldP spid="20" grpId="0" animBg="1"/>
      <p:bldP spid="26" grpId="0" animBg="1"/>
      <p:bldP spid="34" grpId="0" animBg="1"/>
      <p:bldP spid="27" grpId="0" animBg="1"/>
      <p:bldP spid="3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dirty="0"/>
              <a:t>Function Definition</a:t>
            </a:r>
          </a:p>
        </p:txBody>
      </p:sp>
      <p:sp>
        <p:nvSpPr>
          <p:cNvPr id="26" name="TextBox 23"/>
          <p:cNvSpPr txBox="1">
            <a:spLocks noChangeArrowheads="1"/>
          </p:cNvSpPr>
          <p:nvPr/>
        </p:nvSpPr>
        <p:spPr bwMode="auto">
          <a:xfrm>
            <a:off x="4792724" y="889130"/>
            <a:ext cx="2759173"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Function parameters, if any</a:t>
            </a:r>
          </a:p>
        </p:txBody>
      </p:sp>
      <p:sp>
        <p:nvSpPr>
          <p:cNvPr id="3" name="TextBox 2">
            <a:extLst>
              <a:ext uri="{FF2B5EF4-FFF2-40B4-BE49-F238E27FC236}">
                <a16:creationId xmlns:a16="http://schemas.microsoft.com/office/drawing/2014/main" id="{8CE485D7-E56F-4B01-A297-59B2918180E7}"/>
              </a:ext>
            </a:extLst>
          </p:cNvPr>
          <p:cNvSpPr txBox="1"/>
          <p:nvPr/>
        </p:nvSpPr>
        <p:spPr>
          <a:xfrm>
            <a:off x="1242921" y="1450908"/>
            <a:ext cx="6658158" cy="1938992"/>
          </a:xfrm>
          <a:prstGeom prst="rect">
            <a:avLst/>
          </a:prstGeom>
          <a:solidFill>
            <a:schemeClr val="bg1"/>
          </a:solidFill>
          <a:ln>
            <a:solidFill>
              <a:schemeClr val="tx1"/>
            </a:solidFill>
          </a:ln>
        </p:spPr>
        <p:txBody>
          <a:bodyPr wrap="square" rtlCol="0">
            <a:spAutoFit/>
          </a:bodyPr>
          <a:lstStyle/>
          <a:p>
            <a:r>
              <a:rPr lang="en-SG" sz="1000" dirty="0">
                <a:solidFill>
                  <a:srgbClr val="FF6600"/>
                </a:solidFill>
                <a:latin typeface="Courier New" panose="02070309020205020404" pitchFamily="49" charset="0"/>
                <a:cs typeface="Courier New" panose="02070309020205020404" pitchFamily="49" charset="0"/>
              </a:rPr>
              <a:t>  </a:t>
            </a:r>
          </a:p>
          <a:p>
            <a:r>
              <a:rPr lang="en-SG" sz="2200" dirty="0">
                <a:solidFill>
                  <a:srgbClr val="FF6600"/>
                </a:solidFill>
                <a:latin typeface="Consolas" panose="020B0609020204030204" pitchFamily="49" charset="0"/>
                <a:cs typeface="Courier New" panose="02070309020205020404" pitchFamily="49" charset="0"/>
              </a:rPr>
              <a:t>def</a:t>
            </a:r>
            <a:r>
              <a:rPr lang="en-SG" sz="2200" dirty="0">
                <a:latin typeface="Consolas" panose="020B0609020204030204" pitchFamily="49" charset="0"/>
                <a:cs typeface="Courier New" panose="02070309020205020404" pitchFamily="49" charset="0"/>
              </a:rPr>
              <a:t> </a:t>
            </a:r>
            <a:r>
              <a:rPr lang="en-SG" sz="2200" dirty="0" err="1">
                <a:solidFill>
                  <a:srgbClr val="0000FF"/>
                </a:solidFill>
                <a:latin typeface="Consolas" panose="020B0609020204030204" pitchFamily="49" charset="0"/>
                <a:cs typeface="Courier New" panose="02070309020205020404" pitchFamily="49" charset="0"/>
              </a:rPr>
              <a:t>function_name</a:t>
            </a:r>
            <a:r>
              <a:rPr lang="en-SG" sz="2200" dirty="0">
                <a:solidFill>
                  <a:srgbClr val="0000FF"/>
                </a:solidFill>
                <a:latin typeface="Consolas" panose="020B0609020204030204" pitchFamily="49" charset="0"/>
                <a:cs typeface="Courier New" panose="02070309020205020404" pitchFamily="49" charset="0"/>
              </a:rPr>
              <a:t>(&lt;parameters&gt;)</a:t>
            </a:r>
            <a:r>
              <a:rPr lang="en-SG" sz="2200" dirty="0">
                <a:latin typeface="Consolas" panose="020B0609020204030204" pitchFamily="49" charset="0"/>
                <a:cs typeface="Courier New" panose="02070309020205020404" pitchFamily="49" charset="0"/>
              </a:rPr>
              <a:t>:</a:t>
            </a:r>
            <a:endParaRPr lang="en-SG" sz="2200" dirty="0">
              <a:solidFill>
                <a:srgbClr val="CC0000"/>
              </a:solidFill>
              <a:latin typeface="Consolas" panose="020B0609020204030204" pitchFamily="49" charset="0"/>
              <a:cs typeface="Courier New" panose="02070309020205020404" pitchFamily="49" charset="0"/>
            </a:endParaRPr>
          </a:p>
          <a:p>
            <a:r>
              <a:rPr lang="en-SG" sz="2200" dirty="0">
                <a:latin typeface="Consolas" panose="020B0609020204030204" pitchFamily="49" charset="0"/>
                <a:cs typeface="Courier New" panose="02070309020205020404" pitchFamily="49" charset="0"/>
              </a:rPr>
              <a:t>    &lt;statement1&gt;</a:t>
            </a:r>
          </a:p>
          <a:p>
            <a:r>
              <a:rPr lang="en-SG" sz="2200" dirty="0">
                <a:latin typeface="Consolas" panose="020B0609020204030204" pitchFamily="49" charset="0"/>
                <a:cs typeface="Courier New" panose="02070309020205020404" pitchFamily="49" charset="0"/>
              </a:rPr>
              <a:t>    . . .</a:t>
            </a:r>
          </a:p>
          <a:p>
            <a:r>
              <a:rPr lang="en-SG" sz="2200" dirty="0">
                <a:latin typeface="Consolas" panose="020B0609020204030204" pitchFamily="49" charset="0"/>
                <a:cs typeface="Courier New" panose="02070309020205020404" pitchFamily="49" charset="0"/>
              </a:rPr>
              <a:t>    &lt;</a:t>
            </a:r>
            <a:r>
              <a:rPr lang="en-SG" sz="2200" dirty="0" err="1">
                <a:latin typeface="Consolas" panose="020B0609020204030204" pitchFamily="49" charset="0"/>
                <a:cs typeface="Courier New" panose="02070309020205020404" pitchFamily="49" charset="0"/>
              </a:rPr>
              <a:t>statementN</a:t>
            </a:r>
            <a:r>
              <a:rPr lang="en-SG" sz="2200" dirty="0">
                <a:latin typeface="Consolas" panose="020B0609020204030204" pitchFamily="49" charset="0"/>
                <a:cs typeface="Courier New" panose="02070309020205020404" pitchFamily="49" charset="0"/>
              </a:rPr>
              <a:t>&gt;</a:t>
            </a:r>
          </a:p>
          <a:p>
            <a:r>
              <a:rPr lang="en-SG" sz="2200" dirty="0">
                <a:latin typeface="Consolas" panose="020B0609020204030204" pitchFamily="49" charset="0"/>
                <a:cs typeface="Courier New" panose="02070309020205020404" pitchFamily="49" charset="0"/>
              </a:rPr>
              <a:t>    &lt;</a:t>
            </a:r>
            <a:r>
              <a:rPr lang="en-SG" sz="2200" dirty="0">
                <a:solidFill>
                  <a:srgbClr val="0000FF"/>
                </a:solidFill>
                <a:latin typeface="Consolas" panose="020B0609020204030204" pitchFamily="49" charset="0"/>
                <a:cs typeface="Courier New" panose="02070309020205020404" pitchFamily="49" charset="0"/>
              </a:rPr>
              <a:t>return</a:t>
            </a:r>
            <a:r>
              <a:rPr lang="en-SG" sz="2200" dirty="0">
                <a:latin typeface="Consolas" panose="020B0609020204030204" pitchFamily="49" charset="0"/>
                <a:cs typeface="Courier New" panose="02070309020205020404" pitchFamily="49" charset="0"/>
              </a:rPr>
              <a:t> &lt;result&gt;&gt;</a:t>
            </a:r>
          </a:p>
        </p:txBody>
      </p:sp>
      <p:cxnSp>
        <p:nvCxnSpPr>
          <p:cNvPr id="17" name="Straight Arrow Connector 16">
            <a:extLst>
              <a:ext uri="{FF2B5EF4-FFF2-40B4-BE49-F238E27FC236}">
                <a16:creationId xmlns:a16="http://schemas.microsoft.com/office/drawing/2014/main" id="{644A9408-EEE5-4689-B08F-E421F9BC2225}"/>
              </a:ext>
            </a:extLst>
          </p:cNvPr>
          <p:cNvCxnSpPr>
            <a:cxnSpLocks/>
            <a:stCxn id="26" idx="2"/>
          </p:cNvCxnSpPr>
          <p:nvPr/>
        </p:nvCxnSpPr>
        <p:spPr>
          <a:xfrm flipH="1">
            <a:off x="5173727" y="1196907"/>
            <a:ext cx="998584" cy="508577"/>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0935197-A7D9-4889-9B61-BB636ACF7BD7}"/>
              </a:ext>
            </a:extLst>
          </p:cNvPr>
          <p:cNvCxnSpPr>
            <a:cxnSpLocks/>
            <a:stCxn id="11" idx="3"/>
            <a:endCxn id="10" idx="0"/>
          </p:cNvCxnSpPr>
          <p:nvPr/>
        </p:nvCxnSpPr>
        <p:spPr>
          <a:xfrm>
            <a:off x="3015964" y="1093689"/>
            <a:ext cx="1009035" cy="491212"/>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C80F24B-AAAD-4B8B-ACC9-7B1F49005343}"/>
              </a:ext>
            </a:extLst>
          </p:cNvPr>
          <p:cNvCxnSpPr>
            <a:cxnSpLocks/>
            <a:stCxn id="34" idx="1"/>
          </p:cNvCxnSpPr>
          <p:nvPr/>
        </p:nvCxnSpPr>
        <p:spPr>
          <a:xfrm flipH="1" flipV="1">
            <a:off x="4610100" y="3274090"/>
            <a:ext cx="614903" cy="600313"/>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23">
            <a:extLst>
              <a:ext uri="{FF2B5EF4-FFF2-40B4-BE49-F238E27FC236}">
                <a16:creationId xmlns:a16="http://schemas.microsoft.com/office/drawing/2014/main" id="{B56C3566-9337-4C9F-B860-8ECDD39B6CBB}"/>
              </a:ext>
            </a:extLst>
          </p:cNvPr>
          <p:cNvSpPr txBox="1">
            <a:spLocks noChangeArrowheads="1"/>
          </p:cNvSpPr>
          <p:nvPr/>
        </p:nvSpPr>
        <p:spPr bwMode="auto">
          <a:xfrm>
            <a:off x="1111189" y="3443516"/>
            <a:ext cx="2056949" cy="430887"/>
          </a:xfrm>
          <a:prstGeom prst="rect">
            <a:avLst/>
          </a:prstGeom>
          <a:no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2200" dirty="0">
                <a:solidFill>
                  <a:srgbClr val="008000"/>
                </a:solidFill>
                <a:latin typeface="Courier New" panose="02070309020205020404" pitchFamily="49" charset="0"/>
                <a:cs typeface="Courier New" panose="02070309020205020404" pitchFamily="49" charset="0"/>
              </a:rPr>
              <a:t>&lt;&gt; optional</a:t>
            </a:r>
          </a:p>
        </p:txBody>
      </p:sp>
      <p:sp>
        <p:nvSpPr>
          <p:cNvPr id="11" name="TextBox 23"/>
          <p:cNvSpPr txBox="1">
            <a:spLocks noChangeArrowheads="1"/>
          </p:cNvSpPr>
          <p:nvPr/>
        </p:nvSpPr>
        <p:spPr bwMode="auto">
          <a:xfrm>
            <a:off x="1263365" y="939800"/>
            <a:ext cx="1752599"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Function header</a:t>
            </a:r>
          </a:p>
        </p:txBody>
      </p:sp>
      <p:sp>
        <p:nvSpPr>
          <p:cNvPr id="10" name="Rectangle 9">
            <a:extLst>
              <a:ext uri="{FF2B5EF4-FFF2-40B4-BE49-F238E27FC236}">
                <a16:creationId xmlns:a16="http://schemas.microsoft.com/office/drawing/2014/main" id="{34AAA87B-F5D8-4D98-A338-C82506BA6144}"/>
              </a:ext>
            </a:extLst>
          </p:cNvPr>
          <p:cNvSpPr/>
          <p:nvPr/>
        </p:nvSpPr>
        <p:spPr>
          <a:xfrm>
            <a:off x="1967599" y="1584901"/>
            <a:ext cx="4114800" cy="45158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23">
            <a:extLst>
              <a:ext uri="{FF2B5EF4-FFF2-40B4-BE49-F238E27FC236}">
                <a16:creationId xmlns:a16="http://schemas.microsoft.com/office/drawing/2014/main" id="{171E5091-47D0-47AD-B2B7-DAB5F988CFFD}"/>
              </a:ext>
            </a:extLst>
          </p:cNvPr>
          <p:cNvSpPr txBox="1">
            <a:spLocks noChangeArrowheads="1"/>
          </p:cNvSpPr>
          <p:nvPr/>
        </p:nvSpPr>
        <p:spPr bwMode="auto">
          <a:xfrm>
            <a:off x="5225003" y="3720514"/>
            <a:ext cx="2833828" cy="307777"/>
          </a:xfrm>
          <a:prstGeom prst="rect">
            <a:avLst/>
          </a:prstGeom>
          <a:solidFill>
            <a:srgbClr val="CCECFF"/>
          </a:solidFill>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spcBef>
                <a:spcPts val="400"/>
              </a:spcBef>
              <a:buClr>
                <a:schemeClr val="accent1"/>
              </a:buClr>
              <a:buSzPct val="68000"/>
              <a:buFont typeface="Wingdings 3" pitchFamily="18" charset="2"/>
              <a:buChar char=""/>
              <a:defRPr sz="2700">
                <a:solidFill>
                  <a:schemeClr val="tx1"/>
                </a:solidFill>
                <a:latin typeface="Calibri" pitchFamily="34" charset="0"/>
              </a:defRPr>
            </a:lvl1pPr>
            <a:lvl2pPr marL="742950" indent="-285750" eaLnBrk="0" hangingPunct="0">
              <a:spcBef>
                <a:spcPts val="325"/>
              </a:spcBef>
              <a:buClr>
                <a:schemeClr val="accent1"/>
              </a:buClr>
              <a:buFont typeface="Verdana" pitchFamily="34" charset="0"/>
              <a:buChar char="◦"/>
              <a:defRPr sz="2300">
                <a:solidFill>
                  <a:schemeClr val="tx1"/>
                </a:solidFill>
                <a:latin typeface="Calibri" pitchFamily="34" charset="0"/>
              </a:defRPr>
            </a:lvl2pPr>
            <a:lvl3pPr marL="1143000" indent="-228600" eaLnBrk="0" hangingPunct="0">
              <a:spcBef>
                <a:spcPts val="350"/>
              </a:spcBef>
              <a:buClr>
                <a:schemeClr val="accent2"/>
              </a:buClr>
              <a:buSzPct val="100000"/>
              <a:buFont typeface="Wingdings 2" pitchFamily="18" charset="2"/>
              <a:buChar char=""/>
              <a:defRPr sz="2100">
                <a:solidFill>
                  <a:schemeClr val="tx1"/>
                </a:solidFill>
                <a:latin typeface="Calibri" pitchFamily="34" charset="0"/>
              </a:defRPr>
            </a:lvl3pPr>
            <a:lvl4pPr marL="1600200" indent="-228600" eaLnBrk="0" hangingPunct="0">
              <a:spcBef>
                <a:spcPts val="350"/>
              </a:spcBef>
              <a:buClr>
                <a:schemeClr val="accent2"/>
              </a:buClr>
              <a:buFont typeface="Wingdings 2" pitchFamily="18" charset="2"/>
              <a:buChar char=""/>
              <a:defRPr sz="1900">
                <a:solidFill>
                  <a:schemeClr val="tx1"/>
                </a:solidFill>
                <a:latin typeface="Calibri" pitchFamily="34" charset="0"/>
              </a:defRPr>
            </a:lvl4pPr>
            <a:lvl5pPr marL="2057400" indent="-228600" eaLnBrk="0" hangingPunct="0">
              <a:spcBef>
                <a:spcPts val="350"/>
              </a:spcBef>
              <a:buClr>
                <a:schemeClr val="accent2"/>
              </a:buClr>
              <a:buFont typeface="Wingdings 2" pitchFamily="18" charset="2"/>
              <a:buChar char=""/>
              <a:defRPr>
                <a:solidFill>
                  <a:schemeClr val="tx1"/>
                </a:solidFill>
                <a:latin typeface="Calibri" pitchFamily="34" charset="0"/>
              </a:defRPr>
            </a:lvl5pPr>
            <a:lvl6pPr marL="25146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6pPr>
            <a:lvl7pPr marL="29718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7pPr>
            <a:lvl8pPr marL="34290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8pPr>
            <a:lvl9pPr marL="3886200" indent="-228600" eaLnBrk="0" fontAlgn="base" hangingPunct="0">
              <a:spcBef>
                <a:spcPts val="350"/>
              </a:spcBef>
              <a:spcAft>
                <a:spcPct val="0"/>
              </a:spcAft>
              <a:buClr>
                <a:schemeClr val="accent2"/>
              </a:buClr>
              <a:buFont typeface="Wingdings 2" pitchFamily="18" charset="2"/>
              <a:buChar char=""/>
              <a:defRPr>
                <a:solidFill>
                  <a:schemeClr val="tx1"/>
                </a:solidFill>
                <a:latin typeface="Calibri" pitchFamily="34" charset="0"/>
              </a:defRPr>
            </a:lvl9pPr>
          </a:lstStyle>
          <a:p>
            <a:pPr eaLnBrk="1" hangingPunct="1">
              <a:spcBef>
                <a:spcPct val="0"/>
              </a:spcBef>
              <a:buClrTx/>
              <a:buSzTx/>
              <a:buFontTx/>
              <a:buNone/>
              <a:defRPr/>
            </a:pPr>
            <a:r>
              <a:rPr lang="en-US" altLang="en-US" sz="1400" dirty="0">
                <a:solidFill>
                  <a:srgbClr val="C00000"/>
                </a:solidFill>
                <a:latin typeface="Century Gothic" pitchFamily="34" charset="0"/>
              </a:rPr>
              <a:t>Return result of function, if any</a:t>
            </a:r>
          </a:p>
        </p:txBody>
      </p:sp>
      <p:sp>
        <p:nvSpPr>
          <p:cNvPr id="30" name="Content Placeholder 2">
            <a:extLst>
              <a:ext uri="{FF2B5EF4-FFF2-40B4-BE49-F238E27FC236}">
                <a16:creationId xmlns:a16="http://schemas.microsoft.com/office/drawing/2014/main" id="{0EEA0311-52B4-4375-854A-91CCC148B065}"/>
              </a:ext>
            </a:extLst>
          </p:cNvPr>
          <p:cNvSpPr>
            <a:spLocks noGrp="1"/>
          </p:cNvSpPr>
          <p:nvPr>
            <p:ph idx="1"/>
          </p:nvPr>
        </p:nvSpPr>
        <p:spPr>
          <a:xfrm>
            <a:off x="78059" y="3874402"/>
            <a:ext cx="9067800" cy="1404907"/>
          </a:xfrm>
        </p:spPr>
        <p:txBody>
          <a:bodyPr/>
          <a:lstStyle/>
          <a:p>
            <a:r>
              <a:rPr lang="en-SG" sz="2400" dirty="0"/>
              <a:t>Parameters are optional</a:t>
            </a:r>
          </a:p>
          <a:p>
            <a:pPr lvl="1"/>
            <a:r>
              <a:rPr lang="en-SG" sz="2000" dirty="0"/>
              <a:t>Functions can have zero or more parameters</a:t>
            </a:r>
          </a:p>
          <a:p>
            <a:r>
              <a:rPr lang="en-SG" sz="2400" dirty="0"/>
              <a:t>Returning the result (with the </a:t>
            </a:r>
            <a:r>
              <a:rPr lang="en-SG" sz="2400" dirty="0">
                <a:latin typeface="Courier New" panose="02070309020205020404" pitchFamily="49" charset="0"/>
                <a:cs typeface="Courier New" panose="02070309020205020404" pitchFamily="49" charset="0"/>
              </a:rPr>
              <a:t>return</a:t>
            </a:r>
            <a:r>
              <a:rPr lang="en-SG" sz="2400" dirty="0"/>
              <a:t> keyword) is optional</a:t>
            </a:r>
          </a:p>
          <a:p>
            <a:pPr lvl="1"/>
            <a:r>
              <a:rPr lang="en-SG" sz="2000" dirty="0"/>
              <a:t>Functions can return </a:t>
            </a:r>
            <a:r>
              <a:rPr lang="en-SG" sz="2000" dirty="0">
                <a:latin typeface="Courier New" panose="02070309020205020404" pitchFamily="49" charset="0"/>
                <a:cs typeface="Courier New" panose="02070309020205020404" pitchFamily="49" charset="0"/>
              </a:rPr>
              <a:t>None</a:t>
            </a:r>
            <a:r>
              <a:rPr lang="en-SG" sz="2000" dirty="0"/>
              <a:t>, one or multiple values</a:t>
            </a:r>
          </a:p>
          <a:p>
            <a:pPr lvl="1"/>
            <a:r>
              <a:rPr lang="en-SG" sz="2000" dirty="0"/>
              <a:t>Functions can have multiple </a:t>
            </a:r>
            <a:r>
              <a:rPr lang="en-SG" sz="2000" dirty="0">
                <a:latin typeface="Courier New" panose="02070309020205020404" pitchFamily="49" charset="0"/>
                <a:cs typeface="Courier New" panose="02070309020205020404" pitchFamily="49" charset="0"/>
              </a:rPr>
              <a:t>return</a:t>
            </a:r>
            <a:r>
              <a:rPr lang="en-SG" sz="2000" dirty="0"/>
              <a:t> statements</a:t>
            </a:r>
          </a:p>
        </p:txBody>
      </p:sp>
      <p:pic>
        <p:nvPicPr>
          <p:cNvPr id="8" name="Audio 7">
            <a:hlinkClick r:id="" action="ppaction://media"/>
            <a:extLst>
              <a:ext uri="{FF2B5EF4-FFF2-40B4-BE49-F238E27FC236}">
                <a16:creationId xmlns:a16="http://schemas.microsoft.com/office/drawing/2014/main" id="{AA07B08D-422C-418F-91DD-C385433DB12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813742518"/>
      </p:ext>
    </p:extLst>
  </p:cSld>
  <p:clrMapOvr>
    <a:masterClrMapping/>
  </p:clrMapOvr>
  <mc:AlternateContent xmlns:mc="http://schemas.openxmlformats.org/markup-compatibility/2006" xmlns:p14="http://schemas.microsoft.com/office/powerpoint/2010/main">
    <mc:Choice Requires="p14">
      <p:transition spd="slow" advTm="81316">
        <p14:flip dir="r"/>
      </p:transition>
    </mc:Choice>
    <mc:Fallback xmlns="">
      <p:transition spd="slow" advTm="813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par>
                          <p:cTn id="12" fill="hold">
                            <p:stCondLst>
                              <p:cond delay="500"/>
                            </p:stCondLst>
                            <p:childTnLst>
                              <p:par>
                                <p:cTn id="13" presetID="22" presetClass="entr" presetSubtype="1"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ipe(up)">
                                      <p:cBhvr>
                                        <p:cTn id="15" dur="500"/>
                                        <p:tgtEl>
                                          <p:spTgt spid="21"/>
                                        </p:tgtEl>
                                      </p:cBhvr>
                                    </p:animEffect>
                                  </p:childTnLst>
                                </p:cTn>
                              </p:par>
                            </p:childTnLst>
                          </p:cTn>
                        </p:par>
                        <p:par>
                          <p:cTn id="16" fill="hold">
                            <p:stCondLst>
                              <p:cond delay="1000"/>
                            </p:stCondLst>
                            <p:childTnLst>
                              <p:par>
                                <p:cTn id="17" presetID="21" presetClass="entr" presetSubtype="1"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heel(1)">
                                      <p:cBhvr>
                                        <p:cTn id="19" dur="10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up)">
                                      <p:cBhvr>
                                        <p:cTn id="24" dur="500"/>
                                        <p:tgtEl>
                                          <p:spTgt spid="26"/>
                                        </p:tgtEl>
                                      </p:cBhvr>
                                    </p:animEffect>
                                  </p:childTnLst>
                                </p:cTn>
                              </p:par>
                            </p:childTnLst>
                          </p:cTn>
                        </p:par>
                        <p:par>
                          <p:cTn id="25" fill="hold">
                            <p:stCondLst>
                              <p:cond delay="500"/>
                            </p:stCondLst>
                            <p:childTnLst>
                              <p:par>
                                <p:cTn id="26" presetID="22" presetClass="entr" presetSubtype="1" fill="hold"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up)">
                                      <p:cBhvr>
                                        <p:cTn id="28" dur="5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0">
                                            <p:txEl>
                                              <p:pRg st="0" end="0"/>
                                            </p:txEl>
                                          </p:spTgt>
                                        </p:tgtEl>
                                        <p:attrNameLst>
                                          <p:attrName>style.visibility</p:attrName>
                                        </p:attrNameLst>
                                      </p:cBhvr>
                                      <p:to>
                                        <p:strVal val="visible"/>
                                      </p:to>
                                    </p:set>
                                    <p:animEffect transition="in" filter="fade">
                                      <p:cBhvr>
                                        <p:cTn id="33" dur="500"/>
                                        <p:tgtEl>
                                          <p:spTgt spid="30">
                                            <p:txEl>
                                              <p:pRg st="0" end="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0">
                                            <p:txEl>
                                              <p:pRg st="1" end="1"/>
                                            </p:txEl>
                                          </p:spTgt>
                                        </p:tgtEl>
                                        <p:attrNameLst>
                                          <p:attrName>style.visibility</p:attrName>
                                        </p:attrNameLst>
                                      </p:cBhvr>
                                      <p:to>
                                        <p:strVal val="visible"/>
                                      </p:to>
                                    </p:set>
                                    <p:animEffect transition="in" filter="fade">
                                      <p:cBhvr>
                                        <p:cTn id="36" dur="500"/>
                                        <p:tgtEl>
                                          <p:spTgt spid="30">
                                            <p:txEl>
                                              <p:pRg st="1" end="1"/>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wipe(down)">
                                      <p:cBhvr>
                                        <p:cTn id="41" dur="500"/>
                                        <p:tgtEl>
                                          <p:spTgt spid="34"/>
                                        </p:tgtEl>
                                      </p:cBhvr>
                                    </p:animEffect>
                                  </p:childTnLst>
                                </p:cTn>
                              </p:par>
                            </p:childTnLst>
                          </p:cTn>
                        </p:par>
                        <p:par>
                          <p:cTn id="42" fill="hold">
                            <p:stCondLst>
                              <p:cond delay="500"/>
                            </p:stCondLst>
                            <p:childTnLst>
                              <p:par>
                                <p:cTn id="43" presetID="22" presetClass="entr" presetSubtype="4" fill="hold" nodeType="after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wipe(down)">
                                      <p:cBhvr>
                                        <p:cTn id="45" dur="500"/>
                                        <p:tgtEl>
                                          <p:spTgt spid="2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0">
                                            <p:txEl>
                                              <p:pRg st="2" end="2"/>
                                            </p:txEl>
                                          </p:spTgt>
                                        </p:tgtEl>
                                        <p:attrNameLst>
                                          <p:attrName>style.visibility</p:attrName>
                                        </p:attrNameLst>
                                      </p:cBhvr>
                                      <p:to>
                                        <p:strVal val="visible"/>
                                      </p:to>
                                    </p:set>
                                    <p:animEffect transition="in" filter="fade">
                                      <p:cBhvr>
                                        <p:cTn id="50" dur="500"/>
                                        <p:tgtEl>
                                          <p:spTgt spid="30">
                                            <p:txEl>
                                              <p:pRg st="2" end="2"/>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30">
                                            <p:txEl>
                                              <p:pRg st="3" end="3"/>
                                            </p:txEl>
                                          </p:spTgt>
                                        </p:tgtEl>
                                        <p:attrNameLst>
                                          <p:attrName>style.visibility</p:attrName>
                                        </p:attrNameLst>
                                      </p:cBhvr>
                                      <p:to>
                                        <p:strVal val="visible"/>
                                      </p:to>
                                    </p:set>
                                    <p:animEffect transition="in" filter="fade">
                                      <p:cBhvr>
                                        <p:cTn id="53" dur="500"/>
                                        <p:tgtEl>
                                          <p:spTgt spid="30">
                                            <p:txEl>
                                              <p:pRg st="3" end="3"/>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30">
                                            <p:txEl>
                                              <p:pRg st="4" end="4"/>
                                            </p:txEl>
                                          </p:spTgt>
                                        </p:tgtEl>
                                        <p:attrNameLst>
                                          <p:attrName>style.visibility</p:attrName>
                                        </p:attrNameLst>
                                      </p:cBhvr>
                                      <p:to>
                                        <p:strVal val="visible"/>
                                      </p:to>
                                    </p:set>
                                    <p:animEffect transition="in" filter="fade">
                                      <p:cBhvr>
                                        <p:cTn id="56" dur="500"/>
                                        <p:tgtEl>
                                          <p:spTgt spid="3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7" fill="hold" display="0">
                  <p:stCondLst>
                    <p:cond delay="indefinite"/>
                  </p:stCondLst>
                  <p:endCondLst>
                    <p:cond evt="onStopAudio" delay="0">
                      <p:tgtEl>
                        <p:sldTgt/>
                      </p:tgtEl>
                    </p:cond>
                  </p:endCondLst>
                </p:cTn>
                <p:tgtEl>
                  <p:spTgt spid="8"/>
                </p:tgtEl>
              </p:cMediaNode>
            </p:audio>
          </p:childTnLst>
        </p:cTn>
      </p:par>
    </p:tnLst>
    <p:bldLst>
      <p:bldP spid="26" grpId="0" animBg="1"/>
      <p:bldP spid="11" grpId="0" animBg="1"/>
      <p:bldP spid="10" grpId="0" animBg="1"/>
      <p:bldP spid="3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a:t>Function Definition </a:t>
            </a:r>
            <a:r>
              <a:rPr lang="en-SG" b="0" i="1"/>
              <a:t>– Example 1</a:t>
            </a:r>
            <a:endParaRPr lang="en-SG" b="0" i="1" dirty="0"/>
          </a:p>
        </p:txBody>
      </p:sp>
      <p:sp>
        <p:nvSpPr>
          <p:cNvPr id="3" name="TextBox 2">
            <a:extLst>
              <a:ext uri="{FF2B5EF4-FFF2-40B4-BE49-F238E27FC236}">
                <a16:creationId xmlns:a16="http://schemas.microsoft.com/office/drawing/2014/main" id="{8CE485D7-E56F-4B01-A297-59B2918180E7}"/>
              </a:ext>
            </a:extLst>
          </p:cNvPr>
          <p:cNvSpPr txBox="1"/>
          <p:nvPr/>
        </p:nvSpPr>
        <p:spPr>
          <a:xfrm>
            <a:off x="508000" y="1659285"/>
            <a:ext cx="8331200" cy="3293209"/>
          </a:xfrm>
          <a:prstGeom prst="rect">
            <a:avLst/>
          </a:prstGeom>
          <a:solidFill>
            <a:schemeClr val="bg1"/>
          </a:solidFill>
          <a:ln>
            <a:solidFill>
              <a:schemeClr val="tx1"/>
            </a:solidFill>
          </a:ln>
        </p:spPr>
        <p:txBody>
          <a:bodyPr wrap="square" rtlCol="0">
            <a:spAutoFit/>
          </a:bodyPr>
          <a:lstStyle/>
          <a:p>
            <a:r>
              <a:rPr lang="en-SG" sz="1000">
                <a:solidFill>
                  <a:srgbClr val="FF6600"/>
                </a:solidFill>
                <a:latin typeface="Courier New" panose="02070309020205020404" pitchFamily="49" charset="0"/>
                <a:cs typeface="Courier New" panose="02070309020205020404" pitchFamily="49" charset="0"/>
              </a:rPr>
              <a:t>  </a:t>
            </a:r>
          </a:p>
          <a:p>
            <a:r>
              <a:rPr lang="en-US" sz="2200">
                <a:solidFill>
                  <a:srgbClr val="FF6600"/>
                </a:solidFill>
                <a:latin typeface="Consolas" panose="020B0609020204030204" pitchFamily="49" charset="0"/>
                <a:cs typeface="Courier New" panose="02070309020205020404" pitchFamily="49" charset="0"/>
              </a:rPr>
              <a:t># Function to display a menu</a:t>
            </a:r>
            <a:endParaRPr lang="en-SG" sz="2200">
              <a:solidFill>
                <a:srgbClr val="FF6600"/>
              </a:solidFill>
              <a:latin typeface="Consolas" panose="020B0609020204030204" pitchFamily="49" charset="0"/>
              <a:cs typeface="Courier New" panose="02070309020205020404" pitchFamily="49" charset="0"/>
            </a:endParaRPr>
          </a:p>
          <a:p>
            <a:r>
              <a:rPr lang="en-SG" sz="2200">
                <a:solidFill>
                  <a:srgbClr val="FF0000"/>
                </a:solidFill>
                <a:latin typeface="Consolas" panose="020B0609020204030204" pitchFamily="49" charset="0"/>
                <a:cs typeface="Courier New" panose="02070309020205020404" pitchFamily="49" charset="0"/>
              </a:rPr>
              <a:t>def </a:t>
            </a:r>
            <a:r>
              <a:rPr lang="en-SG" sz="2200">
                <a:solidFill>
                  <a:srgbClr val="0000FF"/>
                </a:solidFill>
                <a:latin typeface="Consolas" panose="020B0609020204030204" pitchFamily="49" charset="0"/>
                <a:cs typeface="Courier New" panose="02070309020205020404" pitchFamily="49" charset="0"/>
              </a:rPr>
              <a:t>display_menu():</a:t>
            </a:r>
          </a:p>
          <a:p>
            <a:r>
              <a:rPr lang="en-SG" sz="2200">
                <a:latin typeface="Consolas" panose="020B0609020204030204" pitchFamily="49" charset="0"/>
              </a:rPr>
              <a:t>    print(" ------------ Menu ------------- ")</a:t>
            </a:r>
          </a:p>
          <a:p>
            <a:r>
              <a:rPr lang="en-SG" sz="2200">
                <a:latin typeface="Consolas" panose="020B0609020204030204" pitchFamily="49" charset="0"/>
              </a:rPr>
              <a:t>    print("| 1  List all products          |")</a:t>
            </a:r>
          </a:p>
          <a:p>
            <a:r>
              <a:rPr lang="en-SG" sz="2200">
                <a:latin typeface="Consolas" panose="020B0609020204030204" pitchFamily="49" charset="0"/>
              </a:rPr>
              <a:t>    print("| 2  Add product                |")</a:t>
            </a:r>
          </a:p>
          <a:p>
            <a:r>
              <a:rPr lang="en-SG" sz="2200">
                <a:latin typeface="Consolas" panose="020B0609020204030204" pitchFamily="49" charset="0"/>
              </a:rPr>
              <a:t>    print("| 3  Remove product             |")</a:t>
            </a:r>
          </a:p>
          <a:p>
            <a:r>
              <a:rPr lang="en-SG" sz="2200">
                <a:latin typeface="Consolas" panose="020B0609020204030204" pitchFamily="49" charset="0"/>
              </a:rPr>
              <a:t>    print("| 4  Exit                       |")</a:t>
            </a:r>
          </a:p>
          <a:p>
            <a:r>
              <a:rPr lang="en-SG" sz="2200">
                <a:latin typeface="Consolas" panose="020B0609020204030204" pitchFamily="49" charset="0"/>
              </a:rPr>
              <a:t>    print(" ------------------------------- ")</a:t>
            </a:r>
          </a:p>
          <a:p>
            <a:endParaRPr lang="en-SG" sz="2200" b="1">
              <a:latin typeface="Courier New" panose="02070309020205020404" pitchFamily="49" charset="0"/>
              <a:cs typeface="Courier New" panose="02070309020205020404" pitchFamily="49" charset="0"/>
            </a:endParaRPr>
          </a:p>
        </p:txBody>
      </p:sp>
      <p:sp>
        <p:nvSpPr>
          <p:cNvPr id="4" name="TextBox 3">
            <a:extLst>
              <a:ext uri="{FF2B5EF4-FFF2-40B4-BE49-F238E27FC236}">
                <a16:creationId xmlns:a16="http://schemas.microsoft.com/office/drawing/2014/main" id="{80A675C9-FDC9-4B84-B853-4AC78FD37B62}"/>
              </a:ext>
            </a:extLst>
          </p:cNvPr>
          <p:cNvSpPr txBox="1"/>
          <p:nvPr/>
        </p:nvSpPr>
        <p:spPr>
          <a:xfrm>
            <a:off x="457200" y="1066800"/>
            <a:ext cx="7924800" cy="523220"/>
          </a:xfrm>
          <a:prstGeom prst="rect">
            <a:avLst/>
          </a:prstGeom>
          <a:noFill/>
        </p:spPr>
        <p:txBody>
          <a:bodyPr wrap="square" rtlCol="0">
            <a:spAutoFit/>
          </a:bodyPr>
          <a:lstStyle/>
          <a:p>
            <a:r>
              <a:rPr lang="en-SG" sz="2800">
                <a:solidFill>
                  <a:srgbClr val="0000FF"/>
                </a:solidFill>
              </a:rPr>
              <a:t>Function with no parameters and no return value</a:t>
            </a:r>
          </a:p>
        </p:txBody>
      </p:sp>
      <p:pic>
        <p:nvPicPr>
          <p:cNvPr id="5" name="Audio 4">
            <a:hlinkClick r:id="" action="ppaction://media"/>
            <a:extLst>
              <a:ext uri="{FF2B5EF4-FFF2-40B4-BE49-F238E27FC236}">
                <a16:creationId xmlns:a16="http://schemas.microsoft.com/office/drawing/2014/main" id="{25697353-DEA8-475A-9D6D-A1B455B0D9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94441064"/>
      </p:ext>
    </p:extLst>
  </p:cSld>
  <p:clrMapOvr>
    <a:masterClrMapping/>
  </p:clrMapOvr>
  <mc:AlternateContent xmlns:mc="http://schemas.openxmlformats.org/markup-compatibility/2006" xmlns:p14="http://schemas.microsoft.com/office/powerpoint/2010/main">
    <mc:Choice Requires="p14">
      <p:transition spd="slow" advTm="13376">
        <p14:flip dir="r"/>
      </p:transition>
    </mc:Choice>
    <mc:Fallback xmlns="">
      <p:transition spd="slow" advTm="133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a:t>Function Definition </a:t>
            </a:r>
            <a:r>
              <a:rPr lang="en-SG" b="0" i="1"/>
              <a:t>– Example 2</a:t>
            </a:r>
            <a:endParaRPr lang="en-SG" b="0" i="1" dirty="0"/>
          </a:p>
        </p:txBody>
      </p:sp>
      <p:sp>
        <p:nvSpPr>
          <p:cNvPr id="3" name="TextBox 2">
            <a:extLst>
              <a:ext uri="{FF2B5EF4-FFF2-40B4-BE49-F238E27FC236}">
                <a16:creationId xmlns:a16="http://schemas.microsoft.com/office/drawing/2014/main" id="{8CE485D7-E56F-4B01-A297-59B2918180E7}"/>
              </a:ext>
            </a:extLst>
          </p:cNvPr>
          <p:cNvSpPr txBox="1"/>
          <p:nvPr/>
        </p:nvSpPr>
        <p:spPr>
          <a:xfrm>
            <a:off x="508000" y="1659285"/>
            <a:ext cx="8331200" cy="2277547"/>
          </a:xfrm>
          <a:prstGeom prst="rect">
            <a:avLst/>
          </a:prstGeom>
          <a:solidFill>
            <a:schemeClr val="bg1"/>
          </a:solidFill>
          <a:ln>
            <a:solidFill>
              <a:schemeClr val="tx1"/>
            </a:solidFill>
          </a:ln>
        </p:spPr>
        <p:txBody>
          <a:bodyPr wrap="square" rtlCol="0">
            <a:spAutoFit/>
          </a:bodyPr>
          <a:lstStyle/>
          <a:p>
            <a:r>
              <a:rPr lang="en-SG" sz="1000">
                <a:solidFill>
                  <a:srgbClr val="FF6600"/>
                </a:solidFill>
                <a:latin typeface="Courier New" panose="02070309020205020404" pitchFamily="49" charset="0"/>
                <a:cs typeface="Courier New" panose="02070309020205020404" pitchFamily="49" charset="0"/>
              </a:rPr>
              <a:t>  </a:t>
            </a:r>
          </a:p>
          <a:p>
            <a:r>
              <a:rPr lang="en-US" sz="2200">
                <a:solidFill>
                  <a:srgbClr val="FF6600"/>
                </a:solidFill>
                <a:latin typeface="Consolas" panose="020B0609020204030204" pitchFamily="49" charset="0"/>
                <a:cs typeface="Courier New" panose="02070309020205020404" pitchFamily="49" charset="0"/>
              </a:rPr>
              <a:t># Function to print a character n times</a:t>
            </a:r>
          </a:p>
          <a:p>
            <a:r>
              <a:rPr lang="en-US" sz="2200">
                <a:solidFill>
                  <a:srgbClr val="FF0000"/>
                </a:solidFill>
                <a:latin typeface="Consolas" panose="020B0609020204030204" pitchFamily="49" charset="0"/>
                <a:cs typeface="Courier New" panose="02070309020205020404" pitchFamily="49" charset="0"/>
              </a:rPr>
              <a:t>def </a:t>
            </a:r>
            <a:r>
              <a:rPr lang="en-US" sz="2200">
                <a:solidFill>
                  <a:srgbClr val="0000FF"/>
                </a:solidFill>
                <a:latin typeface="Consolas" panose="020B0609020204030204" pitchFamily="49" charset="0"/>
                <a:cs typeface="Courier New" panose="02070309020205020404" pitchFamily="49" charset="0"/>
              </a:rPr>
              <a:t>print_character(char, n):</a:t>
            </a:r>
          </a:p>
          <a:p>
            <a:r>
              <a:rPr lang="en-US" sz="2200">
                <a:latin typeface="Consolas" panose="020B0609020204030204" pitchFamily="49" charset="0"/>
                <a:cs typeface="Courier New" panose="02070309020205020404" pitchFamily="49" charset="0"/>
              </a:rPr>
              <a:t>    for i in range(n):</a:t>
            </a:r>
          </a:p>
          <a:p>
            <a:r>
              <a:rPr lang="en-US" sz="2200">
                <a:latin typeface="Consolas" panose="020B0609020204030204" pitchFamily="49" charset="0"/>
                <a:cs typeface="Courier New" panose="02070309020205020404" pitchFamily="49" charset="0"/>
              </a:rPr>
              <a:t>        print(char, end=' ')</a:t>
            </a:r>
          </a:p>
          <a:p>
            <a:r>
              <a:rPr lang="en-US" sz="2200">
                <a:latin typeface="Consolas" panose="020B0609020204030204" pitchFamily="49" charset="0"/>
                <a:cs typeface="Courier New" panose="02070309020205020404" pitchFamily="49" charset="0"/>
              </a:rPr>
              <a:t>    print()</a:t>
            </a:r>
          </a:p>
          <a:p>
            <a:endParaRPr lang="en-US" sz="2200">
              <a:latin typeface="Consolas" panose="020B0609020204030204" pitchFamily="49" charset="0"/>
              <a:cs typeface="Courier New" panose="02070309020205020404" pitchFamily="49" charset="0"/>
            </a:endParaRPr>
          </a:p>
        </p:txBody>
      </p:sp>
      <p:sp>
        <p:nvSpPr>
          <p:cNvPr id="4" name="TextBox 3">
            <a:extLst>
              <a:ext uri="{FF2B5EF4-FFF2-40B4-BE49-F238E27FC236}">
                <a16:creationId xmlns:a16="http://schemas.microsoft.com/office/drawing/2014/main" id="{80A675C9-FDC9-4B84-B853-4AC78FD37B62}"/>
              </a:ext>
            </a:extLst>
          </p:cNvPr>
          <p:cNvSpPr txBox="1"/>
          <p:nvPr/>
        </p:nvSpPr>
        <p:spPr>
          <a:xfrm>
            <a:off x="381000" y="1066801"/>
            <a:ext cx="7924800" cy="523220"/>
          </a:xfrm>
          <a:prstGeom prst="rect">
            <a:avLst/>
          </a:prstGeom>
          <a:noFill/>
        </p:spPr>
        <p:txBody>
          <a:bodyPr wrap="square" rtlCol="0">
            <a:spAutoFit/>
          </a:bodyPr>
          <a:lstStyle/>
          <a:p>
            <a:r>
              <a:rPr lang="en-SG" sz="2800">
                <a:solidFill>
                  <a:srgbClr val="0000FF"/>
                </a:solidFill>
              </a:rPr>
              <a:t>Function with parameters but no return value</a:t>
            </a:r>
          </a:p>
        </p:txBody>
      </p:sp>
      <p:pic>
        <p:nvPicPr>
          <p:cNvPr id="5" name="Audio 4">
            <a:hlinkClick r:id="" action="ppaction://media"/>
            <a:extLst>
              <a:ext uri="{FF2B5EF4-FFF2-40B4-BE49-F238E27FC236}">
                <a16:creationId xmlns:a16="http://schemas.microsoft.com/office/drawing/2014/main" id="{41521663-8A1F-4100-9F02-5D62D93E8E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019578441"/>
      </p:ext>
    </p:extLst>
  </p:cSld>
  <p:clrMapOvr>
    <a:masterClrMapping/>
  </p:clrMapOvr>
  <mc:AlternateContent xmlns:mc="http://schemas.openxmlformats.org/markup-compatibility/2006" xmlns:p14="http://schemas.microsoft.com/office/powerpoint/2010/main">
    <mc:Choice Requires="p14">
      <p:transition spd="slow" advTm="25297">
        <p14:flip dir="r"/>
      </p:transition>
    </mc:Choice>
    <mc:Fallback xmlns="">
      <p:transition spd="slow" advTm="2529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6200" y="122238"/>
            <a:ext cx="8991600" cy="563562"/>
          </a:xfrm>
        </p:spPr>
        <p:txBody>
          <a:bodyPr/>
          <a:lstStyle/>
          <a:p>
            <a:r>
              <a:rPr lang="en-SG"/>
              <a:t>Function Definition </a:t>
            </a:r>
            <a:r>
              <a:rPr lang="en-SG" b="0" i="1"/>
              <a:t>– Example 3</a:t>
            </a:r>
            <a:endParaRPr lang="en-SG" b="0" i="1" dirty="0"/>
          </a:p>
        </p:txBody>
      </p:sp>
      <p:sp>
        <p:nvSpPr>
          <p:cNvPr id="3" name="TextBox 2">
            <a:extLst>
              <a:ext uri="{FF2B5EF4-FFF2-40B4-BE49-F238E27FC236}">
                <a16:creationId xmlns:a16="http://schemas.microsoft.com/office/drawing/2014/main" id="{8CE485D7-E56F-4B01-A297-59B2918180E7}"/>
              </a:ext>
            </a:extLst>
          </p:cNvPr>
          <p:cNvSpPr txBox="1"/>
          <p:nvPr/>
        </p:nvSpPr>
        <p:spPr>
          <a:xfrm>
            <a:off x="533400" y="1828800"/>
            <a:ext cx="8077200" cy="3293209"/>
          </a:xfrm>
          <a:prstGeom prst="rect">
            <a:avLst/>
          </a:prstGeom>
          <a:solidFill>
            <a:schemeClr val="bg1"/>
          </a:solidFill>
          <a:ln>
            <a:solidFill>
              <a:schemeClr val="tx1"/>
            </a:solidFill>
          </a:ln>
        </p:spPr>
        <p:txBody>
          <a:bodyPr wrap="square" rtlCol="0">
            <a:spAutoFit/>
          </a:bodyPr>
          <a:lstStyle/>
          <a:p>
            <a:r>
              <a:rPr lang="en-SG" sz="1000" dirty="0">
                <a:solidFill>
                  <a:srgbClr val="FF6600"/>
                </a:solidFill>
                <a:latin typeface="Courier New" panose="02070309020205020404" pitchFamily="49" charset="0"/>
                <a:cs typeface="Courier New" panose="02070309020205020404" pitchFamily="49" charset="0"/>
              </a:rPr>
              <a:t>  </a:t>
            </a:r>
          </a:p>
          <a:p>
            <a:r>
              <a:rPr lang="en-US" sz="2200" dirty="0">
                <a:solidFill>
                  <a:srgbClr val="FF6600"/>
                </a:solidFill>
                <a:latin typeface="Consolas" panose="020B0609020204030204" pitchFamily="49" charset="0"/>
                <a:cs typeface="Courier New" panose="02070309020205020404" pitchFamily="49" charset="0"/>
              </a:rPr>
              <a:t># Function calculate (and return) discount</a:t>
            </a:r>
            <a:endParaRPr lang="en-SG" sz="2200" dirty="0">
              <a:solidFill>
                <a:srgbClr val="FF6600"/>
              </a:solidFill>
              <a:latin typeface="Consolas" panose="020B0609020204030204" pitchFamily="49" charset="0"/>
              <a:cs typeface="Courier New" panose="02070309020205020404" pitchFamily="49" charset="0"/>
            </a:endParaRPr>
          </a:p>
          <a:p>
            <a:r>
              <a:rPr lang="en-SG" sz="2200" dirty="0">
                <a:solidFill>
                  <a:srgbClr val="FF0000"/>
                </a:solidFill>
                <a:latin typeface="Consolas" panose="020B0609020204030204" pitchFamily="49" charset="0"/>
                <a:cs typeface="Courier New" panose="02070309020205020404" pitchFamily="49" charset="0"/>
              </a:rPr>
              <a:t>def</a:t>
            </a:r>
            <a:r>
              <a:rPr lang="en-SG" sz="2200" dirty="0">
                <a:latin typeface="Consolas" panose="020B0609020204030204" pitchFamily="49" charset="0"/>
                <a:cs typeface="Courier New" panose="02070309020205020404" pitchFamily="49" charset="0"/>
              </a:rPr>
              <a:t> </a:t>
            </a:r>
            <a:r>
              <a:rPr lang="en-SG" sz="2200" dirty="0" err="1">
                <a:solidFill>
                  <a:srgbClr val="0000FF"/>
                </a:solidFill>
                <a:latin typeface="Consolas" panose="020B0609020204030204" pitchFamily="49" charset="0"/>
                <a:cs typeface="Courier New" panose="02070309020205020404" pitchFamily="49" charset="0"/>
              </a:rPr>
              <a:t>get_discount</a:t>
            </a:r>
            <a:r>
              <a:rPr lang="en-SG" sz="2200" dirty="0">
                <a:solidFill>
                  <a:srgbClr val="0000FF"/>
                </a:solidFill>
                <a:latin typeface="Consolas" panose="020B0609020204030204" pitchFamily="49" charset="0"/>
                <a:cs typeface="Courier New" panose="02070309020205020404" pitchFamily="49" charset="0"/>
              </a:rPr>
              <a:t>(price):</a:t>
            </a:r>
          </a:p>
          <a:p>
            <a:r>
              <a:rPr lang="en-SG" sz="2200" dirty="0">
                <a:solidFill>
                  <a:srgbClr val="0000FF"/>
                </a:solidFill>
                <a:latin typeface="Consolas" panose="020B0609020204030204" pitchFamily="49" charset="0"/>
              </a:rPr>
              <a:t>    if price &lt; 100:</a:t>
            </a:r>
          </a:p>
          <a:p>
            <a:r>
              <a:rPr lang="en-SG" sz="2200" dirty="0">
                <a:solidFill>
                  <a:srgbClr val="0000FF"/>
                </a:solidFill>
                <a:latin typeface="Consolas" panose="020B0609020204030204" pitchFamily="49" charset="0"/>
              </a:rPr>
              <a:t>        return 0.0</a:t>
            </a:r>
          </a:p>
          <a:p>
            <a:endParaRPr lang="en-SG" sz="2200" dirty="0">
              <a:solidFill>
                <a:srgbClr val="0000FF"/>
              </a:solidFill>
              <a:latin typeface="Consolas" panose="020B0609020204030204" pitchFamily="49" charset="0"/>
            </a:endParaRPr>
          </a:p>
          <a:p>
            <a:r>
              <a:rPr lang="en-SG" sz="2200" dirty="0">
                <a:solidFill>
                  <a:srgbClr val="0000FF"/>
                </a:solidFill>
                <a:latin typeface="Consolas" panose="020B0609020204030204" pitchFamily="49" charset="0"/>
              </a:rPr>
              <a:t>    if price &lt; 250:</a:t>
            </a:r>
          </a:p>
          <a:p>
            <a:r>
              <a:rPr lang="en-SG" sz="2200" dirty="0">
                <a:solidFill>
                  <a:srgbClr val="0000FF"/>
                </a:solidFill>
                <a:latin typeface="Consolas" panose="020B0609020204030204" pitchFamily="49" charset="0"/>
              </a:rPr>
              <a:t>        return 0.05</a:t>
            </a:r>
          </a:p>
          <a:p>
            <a:r>
              <a:rPr lang="en-SG" sz="2200" dirty="0">
                <a:solidFill>
                  <a:srgbClr val="0000FF"/>
                </a:solidFill>
                <a:latin typeface="Consolas" panose="020B0609020204030204" pitchFamily="49" charset="0"/>
              </a:rPr>
              <a:t>    </a:t>
            </a:r>
          </a:p>
          <a:p>
            <a:r>
              <a:rPr lang="en-SG" sz="2200" dirty="0">
                <a:solidFill>
                  <a:srgbClr val="0000FF"/>
                </a:solidFill>
                <a:latin typeface="Consolas" panose="020B0609020204030204" pitchFamily="49" charset="0"/>
              </a:rPr>
              <a:t>    return 0.1</a:t>
            </a:r>
          </a:p>
        </p:txBody>
      </p:sp>
      <p:sp>
        <p:nvSpPr>
          <p:cNvPr id="4" name="TextBox 3">
            <a:extLst>
              <a:ext uri="{FF2B5EF4-FFF2-40B4-BE49-F238E27FC236}">
                <a16:creationId xmlns:a16="http://schemas.microsoft.com/office/drawing/2014/main" id="{9715AA15-9341-4BA7-92FF-D4D1658AE034}"/>
              </a:ext>
            </a:extLst>
          </p:cNvPr>
          <p:cNvSpPr txBox="1"/>
          <p:nvPr/>
        </p:nvSpPr>
        <p:spPr>
          <a:xfrm>
            <a:off x="457200" y="1143000"/>
            <a:ext cx="7924800" cy="523220"/>
          </a:xfrm>
          <a:prstGeom prst="rect">
            <a:avLst/>
          </a:prstGeom>
          <a:noFill/>
        </p:spPr>
        <p:txBody>
          <a:bodyPr wrap="square" rtlCol="0">
            <a:spAutoFit/>
          </a:bodyPr>
          <a:lstStyle/>
          <a:p>
            <a:r>
              <a:rPr lang="en-SG" sz="2800" dirty="0">
                <a:solidFill>
                  <a:srgbClr val="0000FF"/>
                </a:solidFill>
              </a:rPr>
              <a:t>Function with parameters and return values</a:t>
            </a:r>
          </a:p>
        </p:txBody>
      </p:sp>
      <p:pic>
        <p:nvPicPr>
          <p:cNvPr id="6" name="Audio 5">
            <a:hlinkClick r:id="" action="ppaction://media"/>
            <a:extLst>
              <a:ext uri="{FF2B5EF4-FFF2-40B4-BE49-F238E27FC236}">
                <a16:creationId xmlns:a16="http://schemas.microsoft.com/office/drawing/2014/main" id="{D2F5AE44-7C10-439F-90BE-872FCC7AA2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451439805"/>
      </p:ext>
    </p:extLst>
  </p:cSld>
  <p:clrMapOvr>
    <a:masterClrMapping/>
  </p:clrMapOvr>
  <mc:AlternateContent xmlns:mc="http://schemas.openxmlformats.org/markup-compatibility/2006" xmlns:p14="http://schemas.microsoft.com/office/powerpoint/2010/main">
    <mc:Choice Requires="p14">
      <p:transition spd="slow" advTm="46399">
        <p14:flip dir="r"/>
      </p:transition>
    </mc:Choice>
    <mc:Fallback xmlns="">
      <p:transition spd="slow" advTm="4639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6.3"/>
</p:tagLst>
</file>

<file path=ppt/tags/tag2.xml><?xml version="1.0" encoding="utf-8"?>
<p:tagLst xmlns:a="http://schemas.openxmlformats.org/drawingml/2006/main" xmlns:r="http://schemas.openxmlformats.org/officeDocument/2006/relationships" xmlns:p="http://schemas.openxmlformats.org/presentationml/2006/main">
  <p:tag name="TIMING" val="|7.2|4.9|8.4|7.2|9.4|7.5"/>
</p:tagLst>
</file>

<file path=ppt/tags/tag3.xml><?xml version="1.0" encoding="utf-8"?>
<p:tagLst xmlns:a="http://schemas.openxmlformats.org/drawingml/2006/main" xmlns:r="http://schemas.openxmlformats.org/officeDocument/2006/relationships" xmlns:p="http://schemas.openxmlformats.org/presentationml/2006/main">
  <p:tag name="TIMING" val="|5.5|13.7|4.3|21.7|6.6"/>
</p:tagLst>
</file>

<file path=ppt/tags/tag4.xml><?xml version="1.0" encoding="utf-8"?>
<p:tagLst xmlns:a="http://schemas.openxmlformats.org/drawingml/2006/main" xmlns:r="http://schemas.openxmlformats.org/officeDocument/2006/relationships" xmlns:p="http://schemas.openxmlformats.org/presentationml/2006/main">
  <p:tag name="TIMING" val="|7.4|3.9|11.8"/>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A5B4D96DB587E42989A6DA86F8D438D" ma:contentTypeVersion="15" ma:contentTypeDescription="Create a new document." ma:contentTypeScope="" ma:versionID="b50e62bb8af338cfa1e56ab6f704d944">
  <xsd:schema xmlns:xsd="http://www.w3.org/2001/XMLSchema" xmlns:xs="http://www.w3.org/2001/XMLSchema" xmlns:p="http://schemas.microsoft.com/office/2006/metadata/properties" xmlns:ns1="http://schemas.microsoft.com/sharepoint/v3" xmlns:ns2="ca7cff02-f992-47a1-a703-ade4bd02634a" xmlns:ns3="9552dbef-7a6a-4b43-9b20-c56e2880b8c9" targetNamespace="http://schemas.microsoft.com/office/2006/metadata/properties" ma:root="true" ma:fieldsID="b7fd74865d684d29b5d05a540b961d35" ns1:_="" ns2:_="" ns3:_="">
    <xsd:import namespace="http://schemas.microsoft.com/sharepoint/v3"/>
    <xsd:import namespace="ca7cff02-f992-47a1-a703-ade4bd02634a"/>
    <xsd:import namespace="9552dbef-7a6a-4b43-9b20-c56e2880b8c9"/>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LengthInSeconds" minOccurs="0"/>
                <xsd:element ref="ns3:SharedWithUsers" minOccurs="0"/>
                <xsd:element ref="ns3:SharedWithDetail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hidden="true" ma:internalName="_ip_UnifiedCompliancePolicyProperties">
      <xsd:simpleType>
        <xsd:restriction base="dms:Note"/>
      </xsd:simpleType>
    </xsd:element>
    <xsd:element name="_ip_UnifiedCompliancePolicyUIAction" ma:index="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7cff02-f992-47a1-a703-ade4bd02634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19677b16-c5f4-496b-b09b-a25880eeb70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552dbef-7a6a-4b43-9b20-c56e2880b8c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374b399-ab63-44db-9bdf-2ccad3a5de9b}" ma:internalName="TaxCatchAll" ma:showField="CatchAllData" ma:web="9552dbef-7a6a-4b43-9b20-c56e2880b8c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9552dbef-7a6a-4b43-9b20-c56e2880b8c9" xsi:nil="true"/>
    <lcf76f155ced4ddcb4097134ff3c332f xmlns="ca7cff02-f992-47a1-a703-ade4bd02634a">
      <Terms xmlns="http://schemas.microsoft.com/office/infopath/2007/PartnerControls"/>
    </lcf76f155ced4ddcb4097134ff3c332f>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FEDB96B-5688-43A6-924F-FFCBCB8471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7cff02-f992-47a1-a703-ade4bd02634a"/>
    <ds:schemaRef ds:uri="9552dbef-7a6a-4b43-9b20-c56e2880b8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AA3A1DB-0218-4DAB-B296-55BC54C3B8E9}">
  <ds:schemaRefs>
    <ds:schemaRef ds:uri="eecd0fa6-dda0-4396-8345-c7ff09955019"/>
    <ds:schemaRef ds:uri="http://www.w3.org/XML/1998/namespace"/>
    <ds:schemaRef ds:uri="http://schemas.openxmlformats.org/package/2006/metadata/core-properties"/>
    <ds:schemaRef ds:uri="http://schemas.microsoft.com/office/2006/documentManagement/types"/>
    <ds:schemaRef ds:uri="http://purl.org/dc/elements/1.1/"/>
    <ds:schemaRef ds:uri="http://schemas.microsoft.com/office/infopath/2007/PartnerControls"/>
    <ds:schemaRef ds:uri="http://purl.org/dc/dcmitype/"/>
    <ds:schemaRef ds:uri="f4407af8-144a-4308-aaa4-a8ba72c23ab9"/>
    <ds:schemaRef ds:uri="http://schemas.microsoft.com/office/2006/metadata/properties"/>
    <ds:schemaRef ds:uri="http://purl.org/dc/terms/"/>
    <ds:schemaRef ds:uri="http://schemas.microsoft.com/sharepoint/v3"/>
    <ds:schemaRef ds:uri="9552dbef-7a6a-4b43-9b20-c56e2880b8c9"/>
    <ds:schemaRef ds:uri="ca7cff02-f992-47a1-a703-ade4bd02634a"/>
  </ds:schemaRefs>
</ds:datastoreItem>
</file>

<file path=customXml/itemProps3.xml><?xml version="1.0" encoding="utf-8"?>
<ds:datastoreItem xmlns:ds="http://schemas.openxmlformats.org/officeDocument/2006/customXml" ds:itemID="{4332BD09-C253-4939-AE7B-D25F87AFE1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6827</TotalTime>
  <Words>2622</Words>
  <Application>Microsoft Office PowerPoint</Application>
  <PresentationFormat>On-screen Show (4:3)</PresentationFormat>
  <Paragraphs>220</Paragraphs>
  <Slides>15</Slides>
  <Notes>15</Notes>
  <HiddenSlides>0</HiddenSlides>
  <MMClips>15</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15</vt:i4>
      </vt:variant>
    </vt:vector>
  </HeadingPairs>
  <TitlesOfParts>
    <vt:vector size="27" baseType="lpstr">
      <vt:lpstr>Arial</vt:lpstr>
      <vt:lpstr>Arial Narrow</vt:lpstr>
      <vt:lpstr>Calibri</vt:lpstr>
      <vt:lpstr>Century Gothic</vt:lpstr>
      <vt:lpstr>Consolas</vt:lpstr>
      <vt:lpstr>Courier New</vt:lpstr>
      <vt:lpstr>Ink Free</vt:lpstr>
      <vt:lpstr>Kristen ITC</vt:lpstr>
      <vt:lpstr>Segoe UI</vt:lpstr>
      <vt:lpstr>Tahoma</vt:lpstr>
      <vt:lpstr>Wingdings</vt:lpstr>
      <vt:lpstr>Default Design</vt:lpstr>
      <vt:lpstr>PowerPoint Presentation</vt:lpstr>
      <vt:lpstr>Objectives</vt:lpstr>
      <vt:lpstr>What is a Function?</vt:lpstr>
      <vt:lpstr>Example</vt:lpstr>
      <vt:lpstr>Function Definition</vt:lpstr>
      <vt:lpstr>Function Definition</vt:lpstr>
      <vt:lpstr>Function Definition – Example 1</vt:lpstr>
      <vt:lpstr>Function Definition – Example 2</vt:lpstr>
      <vt:lpstr>Function Definition – Example 3</vt:lpstr>
      <vt:lpstr>Function Call</vt:lpstr>
      <vt:lpstr>PowerPoint Presentation</vt:lpstr>
      <vt:lpstr>Things to Note</vt:lpstr>
      <vt:lpstr>Defining a Function in a Module</vt:lpstr>
      <vt:lpstr>Summary</vt:lpstr>
      <vt:lpstr>Reading Reference</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Joel YANG (NP)</dc:creator>
  <cp:lastModifiedBy>Mui Hoon ONG-QUEK (NP)</cp:lastModifiedBy>
  <cp:revision>887</cp:revision>
  <dcterms:created xsi:type="dcterms:W3CDTF">2010-03-15T07:19:17Z</dcterms:created>
  <dcterms:modified xsi:type="dcterms:W3CDTF">2023-06-29T13:54:00Z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0x010100DA5B4D96DB587E42989A6DA86F8D438D</vt:lpwstr>
  </property>
  <property fmtid="{D5CDD505-2E9C-101B-9397-08002B2CF9AE}" pid="3" name="MSIP_Label_30286cb9-b49f-4646-87a5-340028348160_Enabled">
    <vt:lpwstr>true</vt:lpwstr>
  </property>
  <property fmtid="{D5CDD505-2E9C-101B-9397-08002B2CF9AE}" pid="4" name="MSIP_Label_30286cb9-b49f-4646-87a5-340028348160_SetDate">
    <vt:lpwstr>2023-06-29T13:54:00Z</vt:lpwstr>
  </property>
  <property fmtid="{D5CDD505-2E9C-101B-9397-08002B2CF9AE}" pid="5" name="MSIP_Label_30286cb9-b49f-4646-87a5-340028348160_Method">
    <vt:lpwstr>Standard</vt:lpwstr>
  </property>
  <property fmtid="{D5CDD505-2E9C-101B-9397-08002B2CF9AE}" pid="6" name="MSIP_Label_30286cb9-b49f-4646-87a5-340028348160_Name">
    <vt:lpwstr>30286cb9-b49f-4646-87a5-340028348160</vt:lpwstr>
  </property>
  <property fmtid="{D5CDD505-2E9C-101B-9397-08002B2CF9AE}" pid="7" name="MSIP_Label_30286cb9-b49f-4646-87a5-340028348160_SiteId">
    <vt:lpwstr>cba9e115-3016-4462-a1ab-a565cba0cdf1</vt:lpwstr>
  </property>
  <property fmtid="{D5CDD505-2E9C-101B-9397-08002B2CF9AE}" pid="8" name="MSIP_Label_30286cb9-b49f-4646-87a5-340028348160_ActionId">
    <vt:lpwstr>ef84b134-860e-498a-88c4-50a38917587a</vt:lpwstr>
  </property>
  <property fmtid="{D5CDD505-2E9C-101B-9397-08002B2CF9AE}" pid="9" name="MSIP_Label_30286cb9-b49f-4646-87a5-340028348160_ContentBits">
    <vt:lpwstr>1</vt:lpwstr>
  </property>
</Properties>
</file>

<file path=docProps/thumbnail.jpeg>
</file>